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57" r:id="rId2"/>
    <p:sldId id="351" r:id="rId3"/>
    <p:sldId id="340" r:id="rId4"/>
    <p:sldId id="352" r:id="rId5"/>
    <p:sldId id="353" r:id="rId6"/>
    <p:sldId id="354" r:id="rId7"/>
    <p:sldId id="355" r:id="rId8"/>
    <p:sldId id="356" r:id="rId9"/>
    <p:sldId id="298" r:id="rId10"/>
  </p:sldIdLst>
  <p:sldSz cx="9144000" cy="6858000" type="screen4x3"/>
  <p:notesSz cx="6807200" cy="9939338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  <a:srgbClr val="000000"/>
    <a:srgbClr val="FD5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6404" autoAdjust="0"/>
  </p:normalViewPr>
  <p:slideViewPr>
    <p:cSldViewPr>
      <p:cViewPr varScale="1">
        <p:scale>
          <a:sx n="108" d="100"/>
          <a:sy n="108" d="100"/>
        </p:scale>
        <p:origin x="2058" y="48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9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56625" y="9441266"/>
            <a:ext cx="2948995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BAD996-35F1-434C-AD87-EA458F766FB0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ru-RU" altLang="ru-RU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86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56625" y="9441266"/>
            <a:ext cx="2948995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6E4F2F-FF09-4F6F-ACA6-DCF56FFA0554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1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56625" y="9441266"/>
            <a:ext cx="2948995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D420C0-8510-45F1-8054-9E95B3EBFCED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4457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.bin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20.emf"/><Relationship Id="rId4" Type="http://schemas.openxmlformats.org/officeDocument/2006/relationships/image" Target="../media/image21.jpeg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2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oleObject" Target="../embeddings/oleObject31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5.bin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32.bin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26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40.bin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3.bin"/><Relationship Id="rId15" Type="http://schemas.openxmlformats.org/officeDocument/2006/relationships/image" Target="../media/image29.pn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27.png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4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2772" y="707698"/>
            <a:ext cx="9131228" cy="6148127"/>
          </a:xfrm>
          <a:prstGeom prst="rect">
            <a:avLst/>
          </a:prstGeom>
          <a:solidFill>
            <a:srgbClr val="FFC000">
              <a:alpha val="6509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2" name="Rectangle 712"/>
          <p:cNvSpPr>
            <a:spLocks noChangeArrowheads="1"/>
          </p:cNvSpPr>
          <p:nvPr/>
        </p:nvSpPr>
        <p:spPr bwMode="auto">
          <a:xfrm rot="21334256">
            <a:off x="5759727" y="1439467"/>
            <a:ext cx="6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4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246" y="-3494"/>
            <a:ext cx="9136941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ДЕЙСТВУЮЩИЕ  КЛАССЫ  </a:t>
            </a:r>
            <a:r>
              <a:rPr lang="ru-RU" sz="1200" dirty="0"/>
              <a:t>ПОЖАРНОЙ ОПАСНОСТИ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 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18-19.09.2023)</a:t>
            </a:r>
            <a:endParaRPr lang="ru-RU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039084" y="2004268"/>
            <a:ext cx="2096611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3560" y="824525"/>
            <a:ext cx="2388200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027115" y="852211"/>
            <a:ext cx="2096611" cy="1159369"/>
            <a:chOff x="7016625" y="845335"/>
            <a:chExt cx="2096611" cy="1159369"/>
          </a:xfrm>
        </p:grpSpPr>
        <p:grpSp>
          <p:nvGrpSpPr>
            <p:cNvPr id="188" name="Группа 2"/>
            <p:cNvGrpSpPr>
              <a:grpSpLocks/>
            </p:cNvGrpSpPr>
            <p:nvPr/>
          </p:nvGrpSpPr>
          <p:grpSpPr bwMode="auto">
            <a:xfrm>
              <a:off x="7016625" y="845335"/>
              <a:ext cx="2096611" cy="1159369"/>
              <a:chOff x="3881365" y="5911948"/>
              <a:chExt cx="2016675" cy="581166"/>
            </a:xfrm>
            <a:solidFill>
              <a:schemeClr val="bg1"/>
            </a:solidFill>
          </p:grpSpPr>
          <p:sp>
            <p:nvSpPr>
              <p:cNvPr id="193" name="Прямоугольник 192"/>
              <p:cNvSpPr/>
              <p:nvPr/>
            </p:nvSpPr>
            <p:spPr bwMode="auto">
              <a:xfrm>
                <a:off x="3881365" y="5911948"/>
                <a:ext cx="2016675" cy="58116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21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189" name="Rectangle 197"/>
            <p:cNvSpPr>
              <a:spLocks noChangeArrowheads="1"/>
            </p:cNvSpPr>
            <p:nvPr/>
          </p:nvSpPr>
          <p:spPr bwMode="auto">
            <a:xfrm>
              <a:off x="7621060" y="1400180"/>
              <a:ext cx="209966" cy="157277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endParaRPr lang="ru-RU" altLang="ru-RU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0" name="Rectangle 201"/>
            <p:cNvSpPr>
              <a:spLocks noChangeArrowheads="1"/>
            </p:cNvSpPr>
            <p:nvPr/>
          </p:nvSpPr>
          <p:spPr bwMode="auto">
            <a:xfrm>
              <a:off x="7618825" y="1643056"/>
              <a:ext cx="209966" cy="16008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191" name="Text Box 202"/>
            <p:cNvSpPr txBox="1">
              <a:spLocks noChangeArrowheads="1"/>
            </p:cNvSpPr>
            <p:nvPr/>
          </p:nvSpPr>
          <p:spPr bwMode="auto">
            <a:xfrm>
              <a:off x="7921881" y="1323066"/>
              <a:ext cx="864433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192" name="Text Box 208"/>
            <p:cNvSpPr txBox="1">
              <a:spLocks noChangeArrowheads="1"/>
            </p:cNvSpPr>
            <p:nvPr/>
          </p:nvSpPr>
          <p:spPr bwMode="auto">
            <a:xfrm>
              <a:off x="7906222" y="1557577"/>
              <a:ext cx="864433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</p:grpSp>
      <p:graphicFrame>
        <p:nvGraphicFramePr>
          <p:cNvPr id="154" name="Таблица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06977"/>
              </p:ext>
            </p:extLst>
          </p:nvPr>
        </p:nvGraphicFramePr>
        <p:xfrm>
          <a:off x="0" y="4828459"/>
          <a:ext cx="3059832" cy="2016009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5329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класса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5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МО Крымский, Абинский, Северский, Лабинский, Темрюкский, Староминский, Ленинградский, Тихорецкий, Выселковский, Динской, Славянский, Калининский, Красноармейский, Кореновский, Туапсинский районы, ГО Краснодар, Анапа, Новороссийск,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Горячий ключ.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0" name="Freeform 257"/>
          <p:cNvSpPr>
            <a:spLocks/>
          </p:cNvSpPr>
          <p:nvPr/>
        </p:nvSpPr>
        <p:spPr bwMode="auto">
          <a:xfrm rot="21334256">
            <a:off x="3412967" y="2139738"/>
            <a:ext cx="1309647" cy="862868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0" name="Rectangle 670"/>
          <p:cNvSpPr>
            <a:spLocks noChangeArrowheads="1"/>
          </p:cNvSpPr>
          <p:nvPr/>
        </p:nvSpPr>
        <p:spPr bwMode="auto">
          <a:xfrm>
            <a:off x="3634820" y="2470841"/>
            <a:ext cx="432970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02184"/>
              </p:ext>
            </p:extLst>
          </p:nvPr>
        </p:nvGraphicFramePr>
        <p:xfrm>
          <a:off x="6036862" y="5720513"/>
          <a:ext cx="3117028" cy="1135312"/>
        </p:xfrm>
        <a:graphic>
          <a:graphicData uri="http://schemas.openxmlformats.org/drawingml/2006/table">
            <a:tbl>
              <a:tblPr/>
              <a:tblGrid>
                <a:gridCol w="3117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5996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</a:t>
                      </a: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Каневской район.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Freeform 284"/>
          <p:cNvSpPr>
            <a:spLocks/>
          </p:cNvSpPr>
          <p:nvPr/>
        </p:nvSpPr>
        <p:spPr bwMode="auto">
          <a:xfrm rot="21029775">
            <a:off x="3602671" y="4917680"/>
            <a:ext cx="1107905" cy="83189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8" name="Rectangle 696"/>
          <p:cNvSpPr>
            <a:spLocks noChangeArrowheads="1"/>
          </p:cNvSpPr>
          <p:nvPr/>
        </p:nvSpPr>
        <p:spPr bwMode="auto">
          <a:xfrm>
            <a:off x="4005775" y="5301835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</a:p>
        </p:txBody>
      </p:sp>
      <p:sp>
        <p:nvSpPr>
          <p:cNvPr id="40" name="Freeform 261"/>
          <p:cNvSpPr>
            <a:spLocks/>
          </p:cNvSpPr>
          <p:nvPr/>
        </p:nvSpPr>
        <p:spPr bwMode="auto">
          <a:xfrm rot="21334256">
            <a:off x="2177344" y="3918866"/>
            <a:ext cx="952168" cy="746462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latin typeface="Arial" charset="0"/>
              <a:cs typeface="Arial" pitchFamily="34" charset="0"/>
            </a:endParaRPr>
          </a:p>
        </p:txBody>
      </p:sp>
      <p:sp>
        <p:nvSpPr>
          <p:cNvPr id="41" name="Freeform 245"/>
          <p:cNvSpPr>
            <a:spLocks/>
          </p:cNvSpPr>
          <p:nvPr/>
        </p:nvSpPr>
        <p:spPr bwMode="auto">
          <a:xfrm rot="21334256">
            <a:off x="2786590" y="3948859"/>
            <a:ext cx="814281" cy="979843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latin typeface="Arial" charset="0"/>
              <a:cs typeface="Arial" pitchFamily="34" charset="0"/>
            </a:endParaRPr>
          </a:p>
        </p:txBody>
      </p:sp>
      <p:sp>
        <p:nvSpPr>
          <p:cNvPr id="42" name="Rectangle 760"/>
          <p:cNvSpPr>
            <a:spLocks noChangeArrowheads="1"/>
          </p:cNvSpPr>
          <p:nvPr/>
        </p:nvSpPr>
        <p:spPr bwMode="auto">
          <a:xfrm>
            <a:off x="3062927" y="4429511"/>
            <a:ext cx="41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708"/>
          <p:cNvSpPr>
            <a:spLocks noChangeArrowheads="1"/>
          </p:cNvSpPr>
          <p:nvPr/>
        </p:nvSpPr>
        <p:spPr bwMode="auto">
          <a:xfrm>
            <a:off x="2586106" y="4220880"/>
            <a:ext cx="45819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reeform 278"/>
          <p:cNvSpPr>
            <a:spLocks/>
          </p:cNvSpPr>
          <p:nvPr/>
        </p:nvSpPr>
        <p:spPr bwMode="auto">
          <a:xfrm rot="21334256">
            <a:off x="2144416" y="4287467"/>
            <a:ext cx="570183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Rectangle 953"/>
          <p:cNvSpPr>
            <a:spLocks noChangeArrowheads="1"/>
          </p:cNvSpPr>
          <p:nvPr/>
        </p:nvSpPr>
        <p:spPr bwMode="auto">
          <a:xfrm>
            <a:off x="2296008" y="4509120"/>
            <a:ext cx="45685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олилиния 46"/>
          <p:cNvSpPr>
            <a:spLocks/>
          </p:cNvSpPr>
          <p:nvPr/>
        </p:nvSpPr>
        <p:spPr bwMode="auto">
          <a:xfrm rot="21334256">
            <a:off x="3310591" y="4102632"/>
            <a:ext cx="845958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8" name="Rectangle 656"/>
          <p:cNvSpPr>
            <a:spLocks noChangeArrowheads="1"/>
          </p:cNvSpPr>
          <p:nvPr/>
        </p:nvSpPr>
        <p:spPr bwMode="auto">
          <a:xfrm rot="21334256">
            <a:off x="3525131" y="4710021"/>
            <a:ext cx="45601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Freeform 277"/>
          <p:cNvSpPr>
            <a:spLocks/>
          </p:cNvSpPr>
          <p:nvPr/>
        </p:nvSpPr>
        <p:spPr bwMode="auto">
          <a:xfrm rot="21334256">
            <a:off x="3852901" y="4435329"/>
            <a:ext cx="940988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latin typeface="Arial" charset="0"/>
              <a:cs typeface="Arial" pitchFamily="34" charset="0"/>
            </a:endParaRPr>
          </a:p>
        </p:txBody>
      </p:sp>
      <p:sp>
        <p:nvSpPr>
          <p:cNvPr id="50" name="Rectangle 879"/>
          <p:cNvSpPr>
            <a:spLocks noChangeArrowheads="1"/>
          </p:cNvSpPr>
          <p:nvPr/>
        </p:nvSpPr>
        <p:spPr bwMode="auto">
          <a:xfrm>
            <a:off x="4174573" y="4609109"/>
            <a:ext cx="46487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smtClean="0">
                <a:latin typeface="Times New Roman" pitchFamily="18" charset="0"/>
                <a:cs typeface="Times New Roman" pitchFamily="18" charset="0"/>
              </a:rPr>
              <a:t>Горячий </a:t>
            </a:r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олилиния 50"/>
          <p:cNvSpPr>
            <a:spLocks/>
          </p:cNvSpPr>
          <p:nvPr/>
        </p:nvSpPr>
        <p:spPr bwMode="auto">
          <a:xfrm rot="21334256">
            <a:off x="3686756" y="3833978"/>
            <a:ext cx="845958" cy="485677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2" name="Freeform 253"/>
          <p:cNvSpPr>
            <a:spLocks/>
          </p:cNvSpPr>
          <p:nvPr/>
        </p:nvSpPr>
        <p:spPr bwMode="auto">
          <a:xfrm rot="21334256">
            <a:off x="3650252" y="3643927"/>
            <a:ext cx="1060241" cy="469622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3" name="Rectangle 704"/>
          <p:cNvSpPr>
            <a:spLocks noChangeArrowheads="1"/>
          </p:cNvSpPr>
          <p:nvPr/>
        </p:nvSpPr>
        <p:spPr bwMode="auto">
          <a:xfrm rot="21334256">
            <a:off x="4044558" y="3722823"/>
            <a:ext cx="36915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960"/>
          <p:cNvSpPr>
            <a:spLocks noChangeArrowheads="1"/>
          </p:cNvSpPr>
          <p:nvPr/>
        </p:nvSpPr>
        <p:spPr bwMode="auto">
          <a:xfrm rot="21334256">
            <a:off x="3809096" y="4027454"/>
            <a:ext cx="7622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 rot="21334256">
            <a:off x="4528157" y="2914799"/>
            <a:ext cx="837030" cy="960177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56" name="Freeform 283"/>
          <p:cNvSpPr>
            <a:spLocks/>
          </p:cNvSpPr>
          <p:nvPr/>
        </p:nvSpPr>
        <p:spPr bwMode="auto">
          <a:xfrm rot="21334256">
            <a:off x="4922809" y="2574349"/>
            <a:ext cx="941905" cy="1032294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58" name="Rectangle 707"/>
          <p:cNvSpPr>
            <a:spLocks noChangeArrowheads="1"/>
          </p:cNvSpPr>
          <p:nvPr/>
        </p:nvSpPr>
        <p:spPr bwMode="auto">
          <a:xfrm>
            <a:off x="5253073" y="2959554"/>
            <a:ext cx="45825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806"/>
          <p:cNvSpPr>
            <a:spLocks noChangeArrowheads="1"/>
          </p:cNvSpPr>
          <p:nvPr/>
        </p:nvSpPr>
        <p:spPr bwMode="auto">
          <a:xfrm>
            <a:off x="4769544" y="3243532"/>
            <a:ext cx="54971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reeform 256"/>
          <p:cNvSpPr>
            <a:spLocks/>
          </p:cNvSpPr>
          <p:nvPr/>
        </p:nvSpPr>
        <p:spPr bwMode="auto">
          <a:xfrm rot="21334256">
            <a:off x="2861096" y="3039426"/>
            <a:ext cx="1017234" cy="850136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61" name="Freeform 258"/>
          <p:cNvSpPr>
            <a:spLocks/>
          </p:cNvSpPr>
          <p:nvPr/>
        </p:nvSpPr>
        <p:spPr bwMode="auto">
          <a:xfrm rot="21334256">
            <a:off x="4165009" y="3030927"/>
            <a:ext cx="622209" cy="78245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62" name="Freeform 259"/>
          <p:cNvSpPr>
            <a:spLocks/>
          </p:cNvSpPr>
          <p:nvPr/>
        </p:nvSpPr>
        <p:spPr bwMode="auto">
          <a:xfrm rot="21334256">
            <a:off x="2942113" y="3323420"/>
            <a:ext cx="835827" cy="884802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63" name="Freeform 273"/>
          <p:cNvSpPr>
            <a:spLocks noEditPoints="1"/>
          </p:cNvSpPr>
          <p:nvPr/>
        </p:nvSpPr>
        <p:spPr bwMode="auto">
          <a:xfrm rot="21334256">
            <a:off x="2448040" y="3128285"/>
            <a:ext cx="674765" cy="965687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64" name="Rectangle 743"/>
          <p:cNvSpPr>
            <a:spLocks noChangeArrowheads="1"/>
          </p:cNvSpPr>
          <p:nvPr/>
        </p:nvSpPr>
        <p:spPr bwMode="auto">
          <a:xfrm>
            <a:off x="2526258" y="3488397"/>
            <a:ext cx="39760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823"/>
          <p:cNvSpPr>
            <a:spLocks noChangeArrowheads="1"/>
          </p:cNvSpPr>
          <p:nvPr/>
        </p:nvSpPr>
        <p:spPr bwMode="auto">
          <a:xfrm>
            <a:off x="4249557" y="3476301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Кореновский</a:t>
            </a:r>
          </a:p>
        </p:txBody>
      </p:sp>
      <p:sp>
        <p:nvSpPr>
          <p:cNvPr id="66" name="Rectangle 826"/>
          <p:cNvSpPr>
            <a:spLocks noChangeArrowheads="1"/>
          </p:cNvSpPr>
          <p:nvPr/>
        </p:nvSpPr>
        <p:spPr bwMode="auto">
          <a:xfrm>
            <a:off x="3157183" y="3230281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67" name="Rectangle 836"/>
          <p:cNvSpPr>
            <a:spLocks noChangeArrowheads="1"/>
          </p:cNvSpPr>
          <p:nvPr/>
        </p:nvSpPr>
        <p:spPr bwMode="auto">
          <a:xfrm>
            <a:off x="3004452" y="3720136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</a:p>
        </p:txBody>
      </p:sp>
      <p:sp>
        <p:nvSpPr>
          <p:cNvPr id="70" name="Freeform 274"/>
          <p:cNvSpPr>
            <a:spLocks/>
          </p:cNvSpPr>
          <p:nvPr/>
        </p:nvSpPr>
        <p:spPr bwMode="auto">
          <a:xfrm rot="21334256">
            <a:off x="3740497" y="1732139"/>
            <a:ext cx="715524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" name="Rectangle 670"/>
          <p:cNvSpPr>
            <a:spLocks noChangeArrowheads="1"/>
          </p:cNvSpPr>
          <p:nvPr/>
        </p:nvSpPr>
        <p:spPr bwMode="auto">
          <a:xfrm>
            <a:off x="3909636" y="1963069"/>
            <a:ext cx="506507" cy="9233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smtClean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Freeform 265"/>
          <p:cNvSpPr>
            <a:spLocks noEditPoints="1"/>
          </p:cNvSpPr>
          <p:nvPr/>
        </p:nvSpPr>
        <p:spPr bwMode="auto">
          <a:xfrm rot="21334256">
            <a:off x="4156356" y="2062761"/>
            <a:ext cx="821734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" name="Rectangle 670"/>
          <p:cNvSpPr>
            <a:spLocks noChangeArrowheads="1"/>
          </p:cNvSpPr>
          <p:nvPr/>
        </p:nvSpPr>
        <p:spPr bwMode="auto">
          <a:xfrm>
            <a:off x="4295280" y="2323615"/>
            <a:ext cx="521221" cy="9233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smtClean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Freeform 246"/>
          <p:cNvSpPr>
            <a:spLocks noEditPoints="1"/>
          </p:cNvSpPr>
          <p:nvPr/>
        </p:nvSpPr>
        <p:spPr bwMode="auto">
          <a:xfrm rot="21334256">
            <a:off x="1564234" y="3932374"/>
            <a:ext cx="880560" cy="82765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1" name="Rectangle 845"/>
          <p:cNvSpPr>
            <a:spLocks noChangeArrowheads="1"/>
          </p:cNvSpPr>
          <p:nvPr/>
        </p:nvSpPr>
        <p:spPr bwMode="auto">
          <a:xfrm>
            <a:off x="1902412" y="4121619"/>
            <a:ext cx="504771" cy="10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Анапа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15" y="2235504"/>
            <a:ext cx="2108580" cy="1252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134"/>
            <a:ext cx="2407183" cy="14170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Freeform 281"/>
          <p:cNvSpPr>
            <a:spLocks noEditPoints="1"/>
          </p:cNvSpPr>
          <p:nvPr/>
        </p:nvSpPr>
        <p:spPr bwMode="auto">
          <a:xfrm rot="21334256">
            <a:off x="1255572" y="3520491"/>
            <a:ext cx="1308841" cy="612429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69" name="Freeform 264"/>
          <p:cNvSpPr>
            <a:spLocks noEditPoints="1"/>
          </p:cNvSpPr>
          <p:nvPr/>
        </p:nvSpPr>
        <p:spPr bwMode="auto">
          <a:xfrm rot="21334256">
            <a:off x="6078844" y="4466276"/>
            <a:ext cx="612035" cy="1110955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74" name="Rectangle 766"/>
          <p:cNvSpPr>
            <a:spLocks noChangeArrowheads="1"/>
          </p:cNvSpPr>
          <p:nvPr/>
        </p:nvSpPr>
        <p:spPr bwMode="auto">
          <a:xfrm>
            <a:off x="6216427" y="4868639"/>
            <a:ext cx="3717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Лабинский</a:t>
            </a:r>
          </a:p>
        </p:txBody>
      </p:sp>
      <p:sp>
        <p:nvSpPr>
          <p:cNvPr id="75" name="Rectangle 703"/>
          <p:cNvSpPr>
            <a:spLocks noChangeArrowheads="1"/>
          </p:cNvSpPr>
          <p:nvPr/>
        </p:nvSpPr>
        <p:spPr bwMode="auto">
          <a:xfrm>
            <a:off x="1835696" y="3789040"/>
            <a:ext cx="524807" cy="9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</p:spTree>
    <p:extLst>
      <p:ext uri="{BB962C8B-B14F-4D97-AF65-F5344CB8AC3E}">
        <p14:creationId xmlns:p14="http://schemas.microsoft.com/office/powerpoint/2010/main" val="34006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0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0839" y="714135"/>
            <a:ext cx="9133161" cy="612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0011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ИНФОРМАЦИОННЫЕ МАТЕРИАЛЫ ПО РИСКУ ВОЗНИКНОВЕНИЯ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ЛЕСНЫХ И </a:t>
            </a:r>
            <a:r>
              <a:rPr lang="ru-RU" sz="1200" dirty="0" smtClean="0">
                <a:solidFill>
                  <a:schemeClr val="bg1"/>
                </a:solidFill>
              </a:rPr>
              <a:t>ЛАНДШАФТНЫХ </a:t>
            </a:r>
            <a:r>
              <a:rPr lang="ru-RU" sz="1200" dirty="0">
                <a:solidFill>
                  <a:schemeClr val="bg1"/>
                </a:solidFill>
              </a:rPr>
              <a:t>ПОЖАРОВ </a:t>
            </a:r>
            <a:r>
              <a:rPr lang="ru-RU" sz="1200" dirty="0" smtClean="0">
                <a:solidFill>
                  <a:schemeClr val="bg1"/>
                </a:solidFill>
              </a:rPr>
              <a:t>НА ТЕРРИТОРИИ  </a:t>
            </a:r>
            <a:r>
              <a:rPr lang="ru-RU" sz="1200" dirty="0">
                <a:solidFill>
                  <a:schemeClr val="bg1"/>
                </a:solidFill>
              </a:rPr>
              <a:t>КРАСНОДАРСКОГО </a:t>
            </a:r>
            <a:r>
              <a:rPr lang="ru-RU" sz="1200" dirty="0" smtClean="0">
                <a:solidFill>
                  <a:schemeClr val="bg1"/>
                </a:solidFill>
              </a:rPr>
              <a:t> КРАЯ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56028" y="4393963"/>
            <a:ext cx="2173688" cy="2448271"/>
            <a:chOff x="6948717" y="4365106"/>
            <a:chExt cx="2173688" cy="2448271"/>
          </a:xfrm>
        </p:grpSpPr>
        <p:pic>
          <p:nvPicPr>
            <p:cNvPr id="12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1" t="14112" r="13736" b="11921"/>
            <a:stretch/>
          </p:blipFill>
          <p:spPr bwMode="auto">
            <a:xfrm>
              <a:off x="8477075" y="4996353"/>
              <a:ext cx="164151" cy="16482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Прямоугольник 127"/>
            <p:cNvSpPr/>
            <p:nvPr/>
          </p:nvSpPr>
          <p:spPr bwMode="auto">
            <a:xfrm>
              <a:off x="6951010" y="4583850"/>
              <a:ext cx="2156314" cy="22295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15" tIns="38858" rIns="77715" bIns="38858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 sz="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TextBox 5"/>
            <p:cNvSpPr txBox="1">
              <a:spLocks noChangeArrowheads="1"/>
            </p:cNvSpPr>
            <p:nvPr/>
          </p:nvSpPr>
          <p:spPr bwMode="auto">
            <a:xfrm>
              <a:off x="6948717" y="4365106"/>
              <a:ext cx="2159789" cy="16488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15" tIns="38858" rIns="77715" bIns="38858" anchor="ctr"/>
            <a:lstStyle>
              <a:defPPr>
                <a:defRPr lang="ru-RU"/>
              </a:defPPr>
              <a:lvl1pPr algn="ctr" defTabSz="1038225" fontAlgn="base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08000" indent="-50800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2pPr>
              <a:lvl3pPr marL="1038225" indent="-123825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3pPr>
              <a:lvl4pPr marL="1566863" indent="-195263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4pPr>
              <a:lvl5pPr marL="2097088" indent="-268288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5pPr>
              <a:lvl6pPr marL="2286000" defTabSz="914400">
                <a:defRPr sz="2100">
                  <a:solidFill>
                    <a:schemeClr val="lt1"/>
                  </a:solidFill>
                </a:defRPr>
              </a:lvl6pPr>
              <a:lvl7pPr marL="2743200" defTabSz="914400">
                <a:defRPr sz="2100">
                  <a:solidFill>
                    <a:schemeClr val="lt1"/>
                  </a:solidFill>
                </a:defRPr>
              </a:lvl7pPr>
              <a:lvl8pPr marL="3200400" defTabSz="914400">
                <a:defRPr sz="2100">
                  <a:solidFill>
                    <a:schemeClr val="lt1"/>
                  </a:solidFill>
                </a:defRPr>
              </a:lvl8pPr>
              <a:lvl9pPr marL="3657600" defTabSz="914400">
                <a:defRPr sz="2100">
                  <a:solidFill>
                    <a:schemeClr val="lt1"/>
                  </a:solidFill>
                </a:defRPr>
              </a:lvl9pPr>
            </a:lstStyle>
            <a:p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sp>
          <p:nvSpPr>
            <p:cNvPr id="130" name="TextBox 5"/>
            <p:cNvSpPr txBox="1">
              <a:spLocks noChangeArrowheads="1"/>
            </p:cNvSpPr>
            <p:nvPr/>
          </p:nvSpPr>
          <p:spPr bwMode="auto">
            <a:xfrm>
              <a:off x="7429195" y="4572002"/>
              <a:ext cx="1628916" cy="47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Границы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МО,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подверженных риску возникновения пожаров в плавневой зоне </a:t>
              </a:r>
            </a:p>
          </p:txBody>
        </p:sp>
        <p:sp>
          <p:nvSpPr>
            <p:cNvPr id="134" name="TextBox 5"/>
            <p:cNvSpPr txBox="1">
              <a:spLocks noChangeArrowheads="1"/>
            </p:cNvSpPr>
            <p:nvPr/>
          </p:nvSpPr>
          <p:spPr bwMode="auto">
            <a:xfrm>
              <a:off x="7447879" y="6015170"/>
              <a:ext cx="1508837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Природный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заповедник «</a:t>
              </a:r>
              <a:r>
                <a:rPr lang="ru-RU" sz="8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Утриш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7052202" y="5184884"/>
              <a:ext cx="333375" cy="231483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TextBox 5"/>
            <p:cNvSpPr txBox="1">
              <a:spLocks noChangeArrowheads="1"/>
            </p:cNvSpPr>
            <p:nvPr/>
          </p:nvSpPr>
          <p:spPr bwMode="auto">
            <a:xfrm>
              <a:off x="7454580" y="6270083"/>
              <a:ext cx="1508837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Сочинский национальный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парк</a:t>
              </a:r>
            </a:p>
          </p:txBody>
        </p:sp>
        <p:sp>
          <p:nvSpPr>
            <p:cNvPr id="150" name="TextBox 5"/>
            <p:cNvSpPr txBox="1">
              <a:spLocks noChangeArrowheads="1"/>
            </p:cNvSpPr>
            <p:nvPr/>
          </p:nvSpPr>
          <p:spPr bwMode="auto">
            <a:xfrm>
              <a:off x="7454570" y="6502999"/>
              <a:ext cx="1603541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Кавказский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биосферный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заповедник</a:t>
              </a:r>
            </a:p>
          </p:txBody>
        </p:sp>
        <p:sp>
          <p:nvSpPr>
            <p:cNvPr id="124" name="TextBox 5"/>
            <p:cNvSpPr txBox="1">
              <a:spLocks noChangeArrowheads="1"/>
            </p:cNvSpPr>
            <p:nvPr/>
          </p:nvSpPr>
          <p:spPr bwMode="auto">
            <a:xfrm>
              <a:off x="7447879" y="4992661"/>
              <a:ext cx="1630691" cy="59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Границы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МО,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подверженных риску возникновения лесных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пожаров, закрепленные Постановлением Губернатора №182 от 31.03.2021</a:t>
              </a:r>
              <a:endPara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Box 5"/>
            <p:cNvSpPr txBox="1">
              <a:spLocks noChangeArrowheads="1"/>
            </p:cNvSpPr>
            <p:nvPr/>
          </p:nvSpPr>
          <p:spPr bwMode="auto">
            <a:xfrm>
              <a:off x="7454570" y="5548257"/>
              <a:ext cx="1667835" cy="47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Границы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МО, подверженных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риску возникновения лесных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пожаров на основании статистических данных </a:t>
              </a:r>
              <a:endPara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048518" y="5616932"/>
              <a:ext cx="333375" cy="231483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" t="8184" r="8533" b="11975"/>
            <a:stretch/>
          </p:blipFill>
          <p:spPr bwMode="auto">
            <a:xfrm>
              <a:off x="7084969" y="5992431"/>
              <a:ext cx="312388" cy="22640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9954" y="6502999"/>
              <a:ext cx="250032" cy="266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378" y="6242224"/>
              <a:ext cx="255623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Полилиния 37"/>
            <p:cNvSpPr/>
            <p:nvPr/>
          </p:nvSpPr>
          <p:spPr>
            <a:xfrm>
              <a:off x="7039626" y="4752836"/>
              <a:ext cx="333375" cy="231483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0" y="683394"/>
            <a:ext cx="9144000" cy="6183157"/>
            <a:chOff x="0" y="683394"/>
            <a:chExt cx="9144000" cy="6183157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 flipV="1">
              <a:off x="0" y="692696"/>
              <a:ext cx="9139302" cy="509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0" y="6853648"/>
              <a:ext cx="9144000" cy="251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>
              <a:off x="0" y="683394"/>
              <a:ext cx="776" cy="617025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9133859" y="692696"/>
              <a:ext cx="10141" cy="617385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Соединительная линия уступом 15"/>
          <p:cNvCxnSpPr>
            <a:stCxn id="138" idx="0"/>
          </p:cNvCxnSpPr>
          <p:nvPr/>
        </p:nvCxnSpPr>
        <p:spPr>
          <a:xfrm rot="5400000" flipH="1" flipV="1">
            <a:off x="1886015" y="94940"/>
            <a:ext cx="288034" cy="2059607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Прямоугольник 137"/>
          <p:cNvSpPr/>
          <p:nvPr/>
        </p:nvSpPr>
        <p:spPr>
          <a:xfrm>
            <a:off x="20745" y="1268760"/>
            <a:ext cx="1958967" cy="16158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cxnSp>
        <p:nvCxnSpPr>
          <p:cNvPr id="32" name="Прямая соединительная линия 31"/>
          <p:cNvCxnSpPr>
            <a:stCxn id="138" idx="2"/>
          </p:cNvCxnSpPr>
          <p:nvPr/>
        </p:nvCxnSpPr>
        <p:spPr>
          <a:xfrm flipH="1">
            <a:off x="1000228" y="2884587"/>
            <a:ext cx="1" cy="4724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Прямоугольник 151"/>
          <p:cNvSpPr/>
          <p:nvPr/>
        </p:nvSpPr>
        <p:spPr>
          <a:xfrm>
            <a:off x="20744" y="5364907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полуострове </a:t>
            </a:r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неповторимая по красоте, ландшафту, уникальности флоры и фауны природная территория.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pic>
        <p:nvPicPr>
          <p:cNvPr id="15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8" y="5760996"/>
            <a:ext cx="250032" cy="285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9" y="6122870"/>
            <a:ext cx="268769" cy="305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403648" y="4142295"/>
            <a:ext cx="365019" cy="334111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6385" name="Соединительная линия уступом 16384"/>
          <p:cNvCxnSpPr>
            <a:stCxn id="152" idx="0"/>
            <a:endCxn id="160" idx="2"/>
          </p:cNvCxnSpPr>
          <p:nvPr/>
        </p:nvCxnSpPr>
        <p:spPr>
          <a:xfrm rot="5400000" flipH="1" flipV="1">
            <a:off x="772681" y="4733941"/>
            <a:ext cx="1055556" cy="206377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0" name="Соединительная линия уступом 16389"/>
          <p:cNvCxnSpPr>
            <a:stCxn id="143" idx="1"/>
            <a:endCxn id="158" idx="3"/>
          </p:cNvCxnSpPr>
          <p:nvPr/>
        </p:nvCxnSpPr>
        <p:spPr>
          <a:xfrm rot="10800000" flipV="1">
            <a:off x="4580740" y="1438922"/>
            <a:ext cx="1431420" cy="44649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3" name="Соединительная линия уступом 16392"/>
          <p:cNvCxnSpPr>
            <a:stCxn id="145" idx="1"/>
            <a:endCxn id="159" idx="3"/>
          </p:cNvCxnSpPr>
          <p:nvPr/>
        </p:nvCxnSpPr>
        <p:spPr>
          <a:xfrm rot="10800000" flipV="1">
            <a:off x="5026309" y="3042156"/>
            <a:ext cx="985853" cy="32337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 142"/>
          <p:cNvSpPr/>
          <p:nvPr/>
        </p:nvSpPr>
        <p:spPr>
          <a:xfrm>
            <a:off x="6012160" y="769508"/>
            <a:ext cx="3142817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части Большого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Кавказа,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верховьях рек Белая, Малая и Большая Лаба, Шахе, Сочи,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территория занимает площадь в 280034 га, кластерный участок –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012161" y="2511241"/>
            <a:ext cx="3142816" cy="10618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Большого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границ с Туапсинским районом, между устьями рек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хребта. Большую часть территории парка занимают горы, разделённые речными долинами. </a:t>
            </a:r>
          </a:p>
        </p:txBody>
      </p:sp>
    </p:spTree>
    <p:extLst>
      <p:ext uri="{BB962C8B-B14F-4D97-AF65-F5344CB8AC3E}">
        <p14:creationId xmlns:p14="http://schemas.microsoft.com/office/powerpoint/2010/main" val="7059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Краснодарский край</a:t>
            </a:r>
          </a:p>
        </p:txBody>
      </p:sp>
      <p:pic>
        <p:nvPicPr>
          <p:cNvPr id="8195" name="Picture 3" descr="Краснодарский кр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9437"/>
          </a:xfrm>
          <a:prstGeom prst="rect">
            <a:avLst/>
          </a:prstGeom>
          <a:solidFill>
            <a:srgbClr val="993300"/>
          </a:solidFill>
          <a:ln w="12700" algn="ctr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16863" y="5881688"/>
            <a:ext cx="441325" cy="1301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21" tIns="26961" rIns="53921" bIns="26961">
            <a:spAutoFit/>
          </a:bodyPr>
          <a:lstStyle>
            <a:lvl1pPr defTabSz="4460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60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60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60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60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500">
                <a:latin typeface="Arial" charset="0"/>
              </a:rPr>
              <a:t>Ковалевка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546475" y="3094038"/>
            <a:ext cx="4683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49" tIns="26775" rIns="53549" bIns="26775">
            <a:spAutoFit/>
          </a:bodyPr>
          <a:lstStyle>
            <a:lvl1pPr defTabSz="534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34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500" b="1"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СК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РПСО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400" b="1">
              <a:latin typeface="Arial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292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1616075" y="2365375"/>
            <a:ext cx="381000" cy="606425"/>
          </a:xfrm>
          <a:custGeom>
            <a:avLst/>
            <a:gdLst>
              <a:gd name="T0" fmla="*/ 2147483647 w 240"/>
              <a:gd name="T1" fmla="*/ 0 h 382"/>
              <a:gd name="T2" fmla="*/ 2147483647 w 240"/>
              <a:gd name="T3" fmla="*/ 2147483647 h 382"/>
              <a:gd name="T4" fmla="*/ 2147483647 w 240"/>
              <a:gd name="T5" fmla="*/ 2147483647 h 382"/>
              <a:gd name="T6" fmla="*/ 2147483647 w 240"/>
              <a:gd name="T7" fmla="*/ 2147483647 h 382"/>
              <a:gd name="T8" fmla="*/ 2147483647 w 240"/>
              <a:gd name="T9" fmla="*/ 2147483647 h 382"/>
              <a:gd name="T10" fmla="*/ 2147483647 w 240"/>
              <a:gd name="T11" fmla="*/ 2147483647 h 382"/>
              <a:gd name="T12" fmla="*/ 2147483647 w 240"/>
              <a:gd name="T13" fmla="*/ 2147483647 h 382"/>
              <a:gd name="T14" fmla="*/ 2147483647 w 240"/>
              <a:gd name="T15" fmla="*/ 2147483647 h 382"/>
              <a:gd name="T16" fmla="*/ 2147483647 w 240"/>
              <a:gd name="T17" fmla="*/ 2147483647 h 382"/>
              <a:gd name="T18" fmla="*/ 2147483647 w 240"/>
              <a:gd name="T19" fmla="*/ 2147483647 h 382"/>
              <a:gd name="T20" fmla="*/ 2147483647 w 240"/>
              <a:gd name="T21" fmla="*/ 2147483647 h 382"/>
              <a:gd name="T22" fmla="*/ 2147483647 w 240"/>
              <a:gd name="T23" fmla="*/ 2147483647 h 382"/>
              <a:gd name="T24" fmla="*/ 2147483647 w 240"/>
              <a:gd name="T25" fmla="*/ 2147483647 h 382"/>
              <a:gd name="T26" fmla="*/ 2147483647 w 240"/>
              <a:gd name="T27" fmla="*/ 2147483647 h 382"/>
              <a:gd name="T28" fmla="*/ 2147483647 w 240"/>
              <a:gd name="T29" fmla="*/ 2147483647 h 382"/>
              <a:gd name="T30" fmla="*/ 2147483647 w 240"/>
              <a:gd name="T31" fmla="*/ 2147483647 h 382"/>
              <a:gd name="T32" fmla="*/ 0 w 240"/>
              <a:gd name="T33" fmla="*/ 2147483647 h 382"/>
              <a:gd name="T34" fmla="*/ 2147483647 w 240"/>
              <a:gd name="T35" fmla="*/ 2147483647 h 382"/>
              <a:gd name="T36" fmla="*/ 2147483647 w 240"/>
              <a:gd name="T37" fmla="*/ 2147483647 h 382"/>
              <a:gd name="T38" fmla="*/ 2147483647 w 240"/>
              <a:gd name="T39" fmla="*/ 2147483647 h 382"/>
              <a:gd name="T40" fmla="*/ 2147483647 w 240"/>
              <a:gd name="T41" fmla="*/ 0 h 3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0"/>
              <a:gd name="T64" fmla="*/ 0 h 382"/>
              <a:gd name="T65" fmla="*/ 240 w 240"/>
              <a:gd name="T66" fmla="*/ 382 h 3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0" h="382">
                <a:moveTo>
                  <a:pt x="162" y="0"/>
                </a:moveTo>
                <a:cubicBezTo>
                  <a:pt x="166" y="13"/>
                  <a:pt x="175" y="20"/>
                  <a:pt x="182" y="30"/>
                </a:cubicBezTo>
                <a:cubicBezTo>
                  <a:pt x="186" y="52"/>
                  <a:pt x="184" y="52"/>
                  <a:pt x="202" y="64"/>
                </a:cubicBezTo>
                <a:cubicBezTo>
                  <a:pt x="208" y="68"/>
                  <a:pt x="220" y="76"/>
                  <a:pt x="220" y="76"/>
                </a:cubicBezTo>
                <a:cubicBezTo>
                  <a:pt x="227" y="86"/>
                  <a:pt x="230" y="85"/>
                  <a:pt x="234" y="98"/>
                </a:cubicBezTo>
                <a:cubicBezTo>
                  <a:pt x="236" y="104"/>
                  <a:pt x="240" y="116"/>
                  <a:pt x="240" y="116"/>
                </a:cubicBezTo>
                <a:cubicBezTo>
                  <a:pt x="234" y="141"/>
                  <a:pt x="229" y="170"/>
                  <a:pt x="220" y="194"/>
                </a:cubicBezTo>
                <a:cubicBezTo>
                  <a:pt x="217" y="202"/>
                  <a:pt x="211" y="205"/>
                  <a:pt x="208" y="212"/>
                </a:cubicBezTo>
                <a:cubicBezTo>
                  <a:pt x="203" y="222"/>
                  <a:pt x="204" y="234"/>
                  <a:pt x="196" y="242"/>
                </a:cubicBezTo>
                <a:cubicBezTo>
                  <a:pt x="190" y="248"/>
                  <a:pt x="180" y="260"/>
                  <a:pt x="180" y="260"/>
                </a:cubicBezTo>
                <a:cubicBezTo>
                  <a:pt x="177" y="287"/>
                  <a:pt x="171" y="294"/>
                  <a:pt x="164" y="316"/>
                </a:cubicBezTo>
                <a:cubicBezTo>
                  <a:pt x="168" y="362"/>
                  <a:pt x="174" y="364"/>
                  <a:pt x="138" y="382"/>
                </a:cubicBezTo>
                <a:cubicBezTo>
                  <a:pt x="123" y="378"/>
                  <a:pt x="119" y="379"/>
                  <a:pt x="112" y="366"/>
                </a:cubicBezTo>
                <a:cubicBezTo>
                  <a:pt x="120" y="334"/>
                  <a:pt x="105" y="315"/>
                  <a:pt x="90" y="288"/>
                </a:cubicBezTo>
                <a:cubicBezTo>
                  <a:pt x="87" y="283"/>
                  <a:pt x="87" y="275"/>
                  <a:pt x="82" y="272"/>
                </a:cubicBezTo>
                <a:cubicBezTo>
                  <a:pt x="58" y="260"/>
                  <a:pt x="36" y="248"/>
                  <a:pt x="12" y="236"/>
                </a:cubicBezTo>
                <a:cubicBezTo>
                  <a:pt x="8" y="230"/>
                  <a:pt x="0" y="218"/>
                  <a:pt x="0" y="218"/>
                </a:cubicBezTo>
                <a:cubicBezTo>
                  <a:pt x="2" y="181"/>
                  <a:pt x="6" y="145"/>
                  <a:pt x="12" y="108"/>
                </a:cubicBezTo>
                <a:cubicBezTo>
                  <a:pt x="15" y="93"/>
                  <a:pt x="16" y="71"/>
                  <a:pt x="30" y="62"/>
                </a:cubicBezTo>
                <a:cubicBezTo>
                  <a:pt x="41" y="41"/>
                  <a:pt x="76" y="26"/>
                  <a:pt x="98" y="22"/>
                </a:cubicBezTo>
                <a:cubicBezTo>
                  <a:pt x="112" y="15"/>
                  <a:pt x="155" y="7"/>
                  <a:pt x="162" y="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84213" y="1844675"/>
            <a:ext cx="1017587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Приазовский</a:t>
            </a:r>
          </a:p>
          <a:p>
            <a:pPr algn="ctr">
              <a:defRPr/>
            </a:pPr>
            <a:r>
              <a:rPr lang="ru-RU" sz="800" dirty="0"/>
              <a:t>Республиканский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45 тыс. га</a:t>
            </a:r>
          </a:p>
        </p:txBody>
      </p:sp>
      <p:sp>
        <p:nvSpPr>
          <p:cNvPr id="8201" name="Freeform 11"/>
          <p:cNvSpPr>
            <a:spLocks/>
          </p:cNvSpPr>
          <p:nvPr/>
        </p:nvSpPr>
        <p:spPr bwMode="auto">
          <a:xfrm>
            <a:off x="2168525" y="2174875"/>
            <a:ext cx="214313" cy="292100"/>
          </a:xfrm>
          <a:custGeom>
            <a:avLst/>
            <a:gdLst>
              <a:gd name="T0" fmla="*/ 2147483647 w 135"/>
              <a:gd name="T1" fmla="*/ 2147483647 h 184"/>
              <a:gd name="T2" fmla="*/ 2147483647 w 135"/>
              <a:gd name="T3" fmla="*/ 2147483647 h 184"/>
              <a:gd name="T4" fmla="*/ 2147483647 w 135"/>
              <a:gd name="T5" fmla="*/ 2147483647 h 184"/>
              <a:gd name="T6" fmla="*/ 2147483647 w 135"/>
              <a:gd name="T7" fmla="*/ 2147483647 h 184"/>
              <a:gd name="T8" fmla="*/ 2147483647 w 135"/>
              <a:gd name="T9" fmla="*/ 2147483647 h 184"/>
              <a:gd name="T10" fmla="*/ 0 w 135"/>
              <a:gd name="T11" fmla="*/ 2147483647 h 184"/>
              <a:gd name="T12" fmla="*/ 2147483647 w 135"/>
              <a:gd name="T13" fmla="*/ 2147483647 h 184"/>
              <a:gd name="T14" fmla="*/ 2147483647 w 135"/>
              <a:gd name="T15" fmla="*/ 2147483647 h 184"/>
              <a:gd name="T16" fmla="*/ 2147483647 w 135"/>
              <a:gd name="T17" fmla="*/ 2147483647 h 184"/>
              <a:gd name="T18" fmla="*/ 2147483647 w 135"/>
              <a:gd name="T19" fmla="*/ 2147483647 h 184"/>
              <a:gd name="T20" fmla="*/ 2147483647 w 135"/>
              <a:gd name="T21" fmla="*/ 2147483647 h 184"/>
              <a:gd name="T22" fmla="*/ 2147483647 w 135"/>
              <a:gd name="T23" fmla="*/ 2147483647 h 184"/>
              <a:gd name="T24" fmla="*/ 2147483647 w 135"/>
              <a:gd name="T25" fmla="*/ 2147483647 h 184"/>
              <a:gd name="T26" fmla="*/ 2147483647 w 135"/>
              <a:gd name="T27" fmla="*/ 2147483647 h 184"/>
              <a:gd name="T28" fmla="*/ 2147483647 w 135"/>
              <a:gd name="T29" fmla="*/ 2147483647 h 184"/>
              <a:gd name="T30" fmla="*/ 2147483647 w 135"/>
              <a:gd name="T31" fmla="*/ 2147483647 h 184"/>
              <a:gd name="T32" fmla="*/ 2147483647 w 135"/>
              <a:gd name="T33" fmla="*/ 2147483647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5"/>
              <a:gd name="T52" fmla="*/ 0 h 184"/>
              <a:gd name="T53" fmla="*/ 135 w 135"/>
              <a:gd name="T54" fmla="*/ 184 h 1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5" h="184">
                <a:moveTo>
                  <a:pt x="60" y="142"/>
                </a:moveTo>
                <a:cubicBezTo>
                  <a:pt x="56" y="148"/>
                  <a:pt x="48" y="160"/>
                  <a:pt x="48" y="160"/>
                </a:cubicBezTo>
                <a:cubicBezTo>
                  <a:pt x="47" y="167"/>
                  <a:pt x="48" y="174"/>
                  <a:pt x="44" y="180"/>
                </a:cubicBezTo>
                <a:cubicBezTo>
                  <a:pt x="42" y="184"/>
                  <a:pt x="32" y="184"/>
                  <a:pt x="32" y="184"/>
                </a:cubicBezTo>
                <a:cubicBezTo>
                  <a:pt x="26" y="183"/>
                  <a:pt x="13" y="182"/>
                  <a:pt x="8" y="176"/>
                </a:cubicBezTo>
                <a:cubicBezTo>
                  <a:pt x="5" y="172"/>
                  <a:pt x="0" y="164"/>
                  <a:pt x="0" y="164"/>
                </a:cubicBezTo>
                <a:cubicBezTo>
                  <a:pt x="9" y="127"/>
                  <a:pt x="25" y="89"/>
                  <a:pt x="40" y="54"/>
                </a:cubicBezTo>
                <a:cubicBezTo>
                  <a:pt x="45" y="43"/>
                  <a:pt x="49" y="29"/>
                  <a:pt x="60" y="22"/>
                </a:cubicBezTo>
                <a:cubicBezTo>
                  <a:pt x="71" y="0"/>
                  <a:pt x="62" y="5"/>
                  <a:pt x="88" y="8"/>
                </a:cubicBezTo>
                <a:cubicBezTo>
                  <a:pt x="95" y="12"/>
                  <a:pt x="101" y="14"/>
                  <a:pt x="108" y="16"/>
                </a:cubicBezTo>
                <a:cubicBezTo>
                  <a:pt x="113" y="21"/>
                  <a:pt x="126" y="30"/>
                  <a:pt x="126" y="30"/>
                </a:cubicBezTo>
                <a:cubicBezTo>
                  <a:pt x="135" y="56"/>
                  <a:pt x="120" y="75"/>
                  <a:pt x="106" y="96"/>
                </a:cubicBezTo>
                <a:cubicBezTo>
                  <a:pt x="103" y="101"/>
                  <a:pt x="95" y="99"/>
                  <a:pt x="90" y="102"/>
                </a:cubicBezTo>
                <a:cubicBezTo>
                  <a:pt x="83" y="112"/>
                  <a:pt x="77" y="114"/>
                  <a:pt x="70" y="126"/>
                </a:cubicBezTo>
                <a:cubicBezTo>
                  <a:pt x="68" y="130"/>
                  <a:pt x="67" y="136"/>
                  <a:pt x="62" y="138"/>
                </a:cubicBezTo>
                <a:cubicBezTo>
                  <a:pt x="60" y="139"/>
                  <a:pt x="57" y="138"/>
                  <a:pt x="56" y="140"/>
                </a:cubicBezTo>
                <a:cubicBezTo>
                  <a:pt x="55" y="141"/>
                  <a:pt x="59" y="141"/>
                  <a:pt x="60" y="1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2195513" y="1700213"/>
            <a:ext cx="1655762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Калининский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5,2 тыс. га</a:t>
            </a:r>
          </a:p>
        </p:txBody>
      </p:sp>
      <p:sp>
        <p:nvSpPr>
          <p:cNvPr id="8203" name="Freeform 13"/>
          <p:cNvSpPr>
            <a:spLocks/>
          </p:cNvSpPr>
          <p:nvPr/>
        </p:nvSpPr>
        <p:spPr bwMode="auto">
          <a:xfrm>
            <a:off x="158750" y="3006725"/>
            <a:ext cx="576263" cy="361950"/>
          </a:xfrm>
          <a:custGeom>
            <a:avLst/>
            <a:gdLst>
              <a:gd name="T0" fmla="*/ 2147483647 w 363"/>
              <a:gd name="T1" fmla="*/ 2147483647 h 228"/>
              <a:gd name="T2" fmla="*/ 2147483647 w 363"/>
              <a:gd name="T3" fmla="*/ 2147483647 h 228"/>
              <a:gd name="T4" fmla="*/ 2147483647 w 363"/>
              <a:gd name="T5" fmla="*/ 2147483647 h 228"/>
              <a:gd name="T6" fmla="*/ 2147483647 w 363"/>
              <a:gd name="T7" fmla="*/ 2147483647 h 228"/>
              <a:gd name="T8" fmla="*/ 2147483647 w 363"/>
              <a:gd name="T9" fmla="*/ 2147483647 h 228"/>
              <a:gd name="T10" fmla="*/ 2147483647 w 363"/>
              <a:gd name="T11" fmla="*/ 2147483647 h 228"/>
              <a:gd name="T12" fmla="*/ 2147483647 w 363"/>
              <a:gd name="T13" fmla="*/ 2147483647 h 228"/>
              <a:gd name="T14" fmla="*/ 2147483647 w 363"/>
              <a:gd name="T15" fmla="*/ 2147483647 h 228"/>
              <a:gd name="T16" fmla="*/ 2147483647 w 363"/>
              <a:gd name="T17" fmla="*/ 2147483647 h 228"/>
              <a:gd name="T18" fmla="*/ 2147483647 w 363"/>
              <a:gd name="T19" fmla="*/ 2147483647 h 228"/>
              <a:gd name="T20" fmla="*/ 2147483647 w 363"/>
              <a:gd name="T21" fmla="*/ 2147483647 h 228"/>
              <a:gd name="T22" fmla="*/ 2147483647 w 363"/>
              <a:gd name="T23" fmla="*/ 2147483647 h 228"/>
              <a:gd name="T24" fmla="*/ 2147483647 w 363"/>
              <a:gd name="T25" fmla="*/ 2147483647 h 228"/>
              <a:gd name="T26" fmla="*/ 2147483647 w 363"/>
              <a:gd name="T27" fmla="*/ 2147483647 h 228"/>
              <a:gd name="T28" fmla="*/ 2147483647 w 363"/>
              <a:gd name="T29" fmla="*/ 2147483647 h 228"/>
              <a:gd name="T30" fmla="*/ 2147483647 w 363"/>
              <a:gd name="T31" fmla="*/ 2147483647 h 228"/>
              <a:gd name="T32" fmla="*/ 2147483647 w 363"/>
              <a:gd name="T33" fmla="*/ 2147483647 h 228"/>
              <a:gd name="T34" fmla="*/ 2147483647 w 363"/>
              <a:gd name="T35" fmla="*/ 2147483647 h 228"/>
              <a:gd name="T36" fmla="*/ 0 w 363"/>
              <a:gd name="T37" fmla="*/ 2147483647 h 228"/>
              <a:gd name="T38" fmla="*/ 2147483647 w 363"/>
              <a:gd name="T39" fmla="*/ 2147483647 h 228"/>
              <a:gd name="T40" fmla="*/ 2147483647 w 363"/>
              <a:gd name="T41" fmla="*/ 2147483647 h 228"/>
              <a:gd name="T42" fmla="*/ 2147483647 w 363"/>
              <a:gd name="T43" fmla="*/ 2147483647 h 228"/>
              <a:gd name="T44" fmla="*/ 2147483647 w 363"/>
              <a:gd name="T45" fmla="*/ 2147483647 h 228"/>
              <a:gd name="T46" fmla="*/ 2147483647 w 363"/>
              <a:gd name="T47" fmla="*/ 2147483647 h 228"/>
              <a:gd name="T48" fmla="*/ 2147483647 w 363"/>
              <a:gd name="T49" fmla="*/ 2147483647 h 228"/>
              <a:gd name="T50" fmla="*/ 2147483647 w 363"/>
              <a:gd name="T51" fmla="*/ 2147483647 h 228"/>
              <a:gd name="T52" fmla="*/ 2147483647 w 363"/>
              <a:gd name="T53" fmla="*/ 0 h 228"/>
              <a:gd name="T54" fmla="*/ 2147483647 w 363"/>
              <a:gd name="T55" fmla="*/ 2147483647 h 228"/>
              <a:gd name="T56" fmla="*/ 2147483647 w 363"/>
              <a:gd name="T57" fmla="*/ 2147483647 h 228"/>
              <a:gd name="T58" fmla="*/ 2147483647 w 363"/>
              <a:gd name="T59" fmla="*/ 2147483647 h 228"/>
              <a:gd name="T60" fmla="*/ 2147483647 w 363"/>
              <a:gd name="T61" fmla="*/ 2147483647 h 22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3"/>
              <a:gd name="T94" fmla="*/ 0 h 228"/>
              <a:gd name="T95" fmla="*/ 363 w 363"/>
              <a:gd name="T96" fmla="*/ 228 h 22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3" h="228">
                <a:moveTo>
                  <a:pt x="222" y="42"/>
                </a:moveTo>
                <a:cubicBezTo>
                  <a:pt x="215" y="44"/>
                  <a:pt x="202" y="48"/>
                  <a:pt x="202" y="48"/>
                </a:cubicBezTo>
                <a:cubicBezTo>
                  <a:pt x="189" y="42"/>
                  <a:pt x="183" y="31"/>
                  <a:pt x="172" y="24"/>
                </a:cubicBezTo>
                <a:cubicBezTo>
                  <a:pt x="154" y="27"/>
                  <a:pt x="153" y="24"/>
                  <a:pt x="148" y="42"/>
                </a:cubicBezTo>
                <a:cubicBezTo>
                  <a:pt x="153" y="62"/>
                  <a:pt x="153" y="95"/>
                  <a:pt x="168" y="110"/>
                </a:cubicBezTo>
                <a:cubicBezTo>
                  <a:pt x="176" y="118"/>
                  <a:pt x="190" y="119"/>
                  <a:pt x="200" y="122"/>
                </a:cubicBezTo>
                <a:cubicBezTo>
                  <a:pt x="214" y="117"/>
                  <a:pt x="228" y="114"/>
                  <a:pt x="242" y="110"/>
                </a:cubicBezTo>
                <a:cubicBezTo>
                  <a:pt x="264" y="95"/>
                  <a:pt x="309" y="99"/>
                  <a:pt x="328" y="98"/>
                </a:cubicBezTo>
                <a:cubicBezTo>
                  <a:pt x="343" y="99"/>
                  <a:pt x="363" y="95"/>
                  <a:pt x="354" y="112"/>
                </a:cubicBezTo>
                <a:cubicBezTo>
                  <a:pt x="361" y="140"/>
                  <a:pt x="348" y="137"/>
                  <a:pt x="324" y="140"/>
                </a:cubicBezTo>
                <a:cubicBezTo>
                  <a:pt x="304" y="147"/>
                  <a:pt x="278" y="150"/>
                  <a:pt x="260" y="160"/>
                </a:cubicBezTo>
                <a:cubicBezTo>
                  <a:pt x="241" y="170"/>
                  <a:pt x="227" y="176"/>
                  <a:pt x="206" y="180"/>
                </a:cubicBezTo>
                <a:cubicBezTo>
                  <a:pt x="192" y="183"/>
                  <a:pt x="179" y="188"/>
                  <a:pt x="166" y="192"/>
                </a:cubicBezTo>
                <a:cubicBezTo>
                  <a:pt x="160" y="194"/>
                  <a:pt x="148" y="200"/>
                  <a:pt x="148" y="200"/>
                </a:cubicBezTo>
                <a:cubicBezTo>
                  <a:pt x="138" y="214"/>
                  <a:pt x="141" y="211"/>
                  <a:pt x="126" y="216"/>
                </a:cubicBezTo>
                <a:cubicBezTo>
                  <a:pt x="119" y="215"/>
                  <a:pt x="111" y="214"/>
                  <a:pt x="104" y="212"/>
                </a:cubicBezTo>
                <a:cubicBezTo>
                  <a:pt x="99" y="210"/>
                  <a:pt x="92" y="204"/>
                  <a:pt x="92" y="204"/>
                </a:cubicBezTo>
                <a:cubicBezTo>
                  <a:pt x="64" y="208"/>
                  <a:pt x="40" y="219"/>
                  <a:pt x="14" y="228"/>
                </a:cubicBezTo>
                <a:cubicBezTo>
                  <a:pt x="8" y="224"/>
                  <a:pt x="0" y="212"/>
                  <a:pt x="0" y="212"/>
                </a:cubicBezTo>
                <a:cubicBezTo>
                  <a:pt x="8" y="178"/>
                  <a:pt x="23" y="145"/>
                  <a:pt x="46" y="118"/>
                </a:cubicBezTo>
                <a:cubicBezTo>
                  <a:pt x="55" y="107"/>
                  <a:pt x="55" y="103"/>
                  <a:pt x="68" y="94"/>
                </a:cubicBezTo>
                <a:cubicBezTo>
                  <a:pt x="74" y="90"/>
                  <a:pt x="86" y="82"/>
                  <a:pt x="86" y="82"/>
                </a:cubicBezTo>
                <a:cubicBezTo>
                  <a:pt x="95" y="64"/>
                  <a:pt x="89" y="69"/>
                  <a:pt x="100" y="62"/>
                </a:cubicBezTo>
                <a:cubicBezTo>
                  <a:pt x="101" y="58"/>
                  <a:pt x="103" y="49"/>
                  <a:pt x="106" y="46"/>
                </a:cubicBezTo>
                <a:cubicBezTo>
                  <a:pt x="109" y="43"/>
                  <a:pt x="118" y="38"/>
                  <a:pt x="118" y="38"/>
                </a:cubicBezTo>
                <a:cubicBezTo>
                  <a:pt x="119" y="35"/>
                  <a:pt x="140" y="12"/>
                  <a:pt x="144" y="8"/>
                </a:cubicBezTo>
                <a:cubicBezTo>
                  <a:pt x="147" y="5"/>
                  <a:pt x="156" y="0"/>
                  <a:pt x="156" y="0"/>
                </a:cubicBezTo>
                <a:cubicBezTo>
                  <a:pt x="167" y="16"/>
                  <a:pt x="159" y="11"/>
                  <a:pt x="178" y="14"/>
                </a:cubicBezTo>
                <a:cubicBezTo>
                  <a:pt x="200" y="21"/>
                  <a:pt x="197" y="22"/>
                  <a:pt x="228" y="24"/>
                </a:cubicBezTo>
                <a:cubicBezTo>
                  <a:pt x="234" y="34"/>
                  <a:pt x="230" y="36"/>
                  <a:pt x="220" y="38"/>
                </a:cubicBezTo>
                <a:cubicBezTo>
                  <a:pt x="215" y="46"/>
                  <a:pt x="214" y="45"/>
                  <a:pt x="222" y="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2" name="Text Box 14"/>
          <p:cNvSpPr txBox="1">
            <a:spLocks noChangeArrowheads="1"/>
          </p:cNvSpPr>
          <p:nvPr/>
        </p:nvSpPr>
        <p:spPr bwMode="auto">
          <a:xfrm>
            <a:off x="34925" y="2492375"/>
            <a:ext cx="1193800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Тамано-запорожский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30,0 тыс. га</a:t>
            </a:r>
          </a:p>
        </p:txBody>
      </p:sp>
      <p:sp>
        <p:nvSpPr>
          <p:cNvPr id="8205" name="Freeform 15"/>
          <p:cNvSpPr>
            <a:spLocks/>
          </p:cNvSpPr>
          <p:nvPr/>
        </p:nvSpPr>
        <p:spPr bwMode="auto">
          <a:xfrm>
            <a:off x="1476375" y="3644900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>
            <a:off x="107950" y="3789363"/>
            <a:ext cx="100012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«Красная Горка»</a:t>
            </a:r>
          </a:p>
          <a:p>
            <a:pPr algn="ctr">
              <a:defRPr/>
            </a:pPr>
            <a:r>
              <a:rPr lang="ru-RU" sz="800" dirty="0"/>
              <a:t>12,0 тыс. га</a:t>
            </a:r>
          </a:p>
        </p:txBody>
      </p:sp>
      <p:sp>
        <p:nvSpPr>
          <p:cNvPr id="8207" name="Freeform 17"/>
          <p:cNvSpPr>
            <a:spLocks/>
          </p:cNvSpPr>
          <p:nvPr/>
        </p:nvSpPr>
        <p:spPr bwMode="auto">
          <a:xfrm>
            <a:off x="1917700" y="3467100"/>
            <a:ext cx="477838" cy="228600"/>
          </a:xfrm>
          <a:custGeom>
            <a:avLst/>
            <a:gdLst>
              <a:gd name="T0" fmla="*/ 2147483647 w 301"/>
              <a:gd name="T1" fmla="*/ 2147483647 h 144"/>
              <a:gd name="T2" fmla="*/ 2147483647 w 301"/>
              <a:gd name="T3" fmla="*/ 2147483647 h 144"/>
              <a:gd name="T4" fmla="*/ 2147483647 w 301"/>
              <a:gd name="T5" fmla="*/ 2147483647 h 144"/>
              <a:gd name="T6" fmla="*/ 2147483647 w 301"/>
              <a:gd name="T7" fmla="*/ 2147483647 h 144"/>
              <a:gd name="T8" fmla="*/ 2147483647 w 301"/>
              <a:gd name="T9" fmla="*/ 2147483647 h 144"/>
              <a:gd name="T10" fmla="*/ 2147483647 w 301"/>
              <a:gd name="T11" fmla="*/ 2147483647 h 144"/>
              <a:gd name="T12" fmla="*/ 2147483647 w 301"/>
              <a:gd name="T13" fmla="*/ 2147483647 h 144"/>
              <a:gd name="T14" fmla="*/ 2147483647 w 301"/>
              <a:gd name="T15" fmla="*/ 2147483647 h 144"/>
              <a:gd name="T16" fmla="*/ 2147483647 w 301"/>
              <a:gd name="T17" fmla="*/ 2147483647 h 144"/>
              <a:gd name="T18" fmla="*/ 2147483647 w 301"/>
              <a:gd name="T19" fmla="*/ 2147483647 h 144"/>
              <a:gd name="T20" fmla="*/ 2147483647 w 301"/>
              <a:gd name="T21" fmla="*/ 2147483647 h 144"/>
              <a:gd name="T22" fmla="*/ 2147483647 w 301"/>
              <a:gd name="T23" fmla="*/ 2147483647 h 144"/>
              <a:gd name="T24" fmla="*/ 2147483647 w 301"/>
              <a:gd name="T25" fmla="*/ 2147483647 h 144"/>
              <a:gd name="T26" fmla="*/ 2147483647 w 301"/>
              <a:gd name="T27" fmla="*/ 2147483647 h 144"/>
              <a:gd name="T28" fmla="*/ 2147483647 w 301"/>
              <a:gd name="T29" fmla="*/ 2147483647 h 144"/>
              <a:gd name="T30" fmla="*/ 2147483647 w 301"/>
              <a:gd name="T31" fmla="*/ 2147483647 h 1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1"/>
              <a:gd name="T49" fmla="*/ 0 h 144"/>
              <a:gd name="T50" fmla="*/ 301 w 301"/>
              <a:gd name="T51" fmla="*/ 144 h 1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1" h="144">
                <a:moveTo>
                  <a:pt x="1" y="60"/>
                </a:moveTo>
                <a:cubicBezTo>
                  <a:pt x="6" y="68"/>
                  <a:pt x="15" y="81"/>
                  <a:pt x="22" y="87"/>
                </a:cubicBezTo>
                <a:cubicBezTo>
                  <a:pt x="47" y="107"/>
                  <a:pt x="86" y="103"/>
                  <a:pt x="112" y="120"/>
                </a:cubicBezTo>
                <a:cubicBezTo>
                  <a:pt x="137" y="136"/>
                  <a:pt x="146" y="138"/>
                  <a:pt x="175" y="144"/>
                </a:cubicBezTo>
                <a:cubicBezTo>
                  <a:pt x="239" y="136"/>
                  <a:pt x="208" y="142"/>
                  <a:pt x="241" y="120"/>
                </a:cubicBezTo>
                <a:cubicBezTo>
                  <a:pt x="245" y="108"/>
                  <a:pt x="248" y="100"/>
                  <a:pt x="259" y="93"/>
                </a:cubicBezTo>
                <a:cubicBezTo>
                  <a:pt x="265" y="32"/>
                  <a:pt x="250" y="85"/>
                  <a:pt x="289" y="57"/>
                </a:cubicBezTo>
                <a:cubicBezTo>
                  <a:pt x="299" y="50"/>
                  <a:pt x="301" y="21"/>
                  <a:pt x="301" y="21"/>
                </a:cubicBezTo>
                <a:cubicBezTo>
                  <a:pt x="299" y="17"/>
                  <a:pt x="298" y="12"/>
                  <a:pt x="295" y="9"/>
                </a:cubicBezTo>
                <a:cubicBezTo>
                  <a:pt x="286" y="0"/>
                  <a:pt x="228" y="20"/>
                  <a:pt x="214" y="24"/>
                </a:cubicBezTo>
                <a:cubicBezTo>
                  <a:pt x="207" y="26"/>
                  <a:pt x="200" y="28"/>
                  <a:pt x="193" y="30"/>
                </a:cubicBezTo>
                <a:cubicBezTo>
                  <a:pt x="187" y="32"/>
                  <a:pt x="175" y="36"/>
                  <a:pt x="175" y="36"/>
                </a:cubicBezTo>
                <a:cubicBezTo>
                  <a:pt x="143" y="28"/>
                  <a:pt x="117" y="34"/>
                  <a:pt x="85" y="39"/>
                </a:cubicBezTo>
                <a:cubicBezTo>
                  <a:pt x="54" y="54"/>
                  <a:pt x="66" y="52"/>
                  <a:pt x="40" y="39"/>
                </a:cubicBezTo>
                <a:cubicBezTo>
                  <a:pt x="28" y="47"/>
                  <a:pt x="27" y="52"/>
                  <a:pt x="13" y="57"/>
                </a:cubicBezTo>
                <a:cubicBezTo>
                  <a:pt x="0" y="62"/>
                  <a:pt x="1" y="68"/>
                  <a:pt x="1" y="6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1979613" y="3068638"/>
            <a:ext cx="15081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Крымский государственный</a:t>
            </a:r>
          </a:p>
          <a:p>
            <a:pPr algn="ctr">
              <a:defRPr/>
            </a:pPr>
            <a:r>
              <a:rPr lang="ru-RU" sz="800" dirty="0"/>
              <a:t>заказник 15,0 тыс. га</a:t>
            </a:r>
          </a:p>
        </p:txBody>
      </p:sp>
      <p:sp>
        <p:nvSpPr>
          <p:cNvPr id="8209" name="Freeform 19"/>
          <p:cNvSpPr>
            <a:spLocks/>
          </p:cNvSpPr>
          <p:nvPr/>
        </p:nvSpPr>
        <p:spPr bwMode="auto">
          <a:xfrm>
            <a:off x="4305300" y="2235200"/>
            <a:ext cx="320675" cy="412750"/>
          </a:xfrm>
          <a:custGeom>
            <a:avLst/>
            <a:gdLst>
              <a:gd name="T0" fmla="*/ 2147483647 w 202"/>
              <a:gd name="T1" fmla="*/ 2147483647 h 260"/>
              <a:gd name="T2" fmla="*/ 2147483647 w 202"/>
              <a:gd name="T3" fmla="*/ 2147483647 h 260"/>
              <a:gd name="T4" fmla="*/ 2147483647 w 202"/>
              <a:gd name="T5" fmla="*/ 2147483647 h 260"/>
              <a:gd name="T6" fmla="*/ 2147483647 w 202"/>
              <a:gd name="T7" fmla="*/ 2147483647 h 260"/>
              <a:gd name="T8" fmla="*/ 0 w 202"/>
              <a:gd name="T9" fmla="*/ 2147483647 h 260"/>
              <a:gd name="T10" fmla="*/ 2147483647 w 202"/>
              <a:gd name="T11" fmla="*/ 2147483647 h 260"/>
              <a:gd name="T12" fmla="*/ 2147483647 w 202"/>
              <a:gd name="T13" fmla="*/ 2147483647 h 260"/>
              <a:gd name="T14" fmla="*/ 2147483647 w 202"/>
              <a:gd name="T15" fmla="*/ 2147483647 h 260"/>
              <a:gd name="T16" fmla="*/ 2147483647 w 202"/>
              <a:gd name="T17" fmla="*/ 2147483647 h 260"/>
              <a:gd name="T18" fmla="*/ 2147483647 w 202"/>
              <a:gd name="T19" fmla="*/ 2147483647 h 260"/>
              <a:gd name="T20" fmla="*/ 2147483647 w 202"/>
              <a:gd name="T21" fmla="*/ 2147483647 h 260"/>
              <a:gd name="T22" fmla="*/ 2147483647 w 202"/>
              <a:gd name="T23" fmla="*/ 2147483647 h 260"/>
              <a:gd name="T24" fmla="*/ 2147483647 w 202"/>
              <a:gd name="T25" fmla="*/ 2147483647 h 260"/>
              <a:gd name="T26" fmla="*/ 2147483647 w 202"/>
              <a:gd name="T27" fmla="*/ 2147483647 h 260"/>
              <a:gd name="T28" fmla="*/ 2147483647 w 202"/>
              <a:gd name="T29" fmla="*/ 2147483647 h 260"/>
              <a:gd name="T30" fmla="*/ 2147483647 w 202"/>
              <a:gd name="T31" fmla="*/ 2147483647 h 260"/>
              <a:gd name="T32" fmla="*/ 2147483647 w 202"/>
              <a:gd name="T33" fmla="*/ 2147483647 h 260"/>
              <a:gd name="T34" fmla="*/ 2147483647 w 202"/>
              <a:gd name="T35" fmla="*/ 2147483647 h 260"/>
              <a:gd name="T36" fmla="*/ 2147483647 w 202"/>
              <a:gd name="T37" fmla="*/ 2147483647 h 260"/>
              <a:gd name="T38" fmla="*/ 2147483647 w 202"/>
              <a:gd name="T39" fmla="*/ 2147483647 h 2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2"/>
              <a:gd name="T61" fmla="*/ 0 h 260"/>
              <a:gd name="T62" fmla="*/ 202 w 202"/>
              <a:gd name="T63" fmla="*/ 260 h 2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2" h="260">
                <a:moveTo>
                  <a:pt x="171" y="257"/>
                </a:moveTo>
                <a:cubicBezTo>
                  <a:pt x="129" y="252"/>
                  <a:pt x="126" y="248"/>
                  <a:pt x="93" y="254"/>
                </a:cubicBezTo>
                <a:cubicBezTo>
                  <a:pt x="85" y="256"/>
                  <a:pt x="69" y="260"/>
                  <a:pt x="69" y="260"/>
                </a:cubicBezTo>
                <a:cubicBezTo>
                  <a:pt x="50" y="258"/>
                  <a:pt x="30" y="260"/>
                  <a:pt x="12" y="254"/>
                </a:cubicBezTo>
                <a:cubicBezTo>
                  <a:pt x="5" y="252"/>
                  <a:pt x="0" y="236"/>
                  <a:pt x="0" y="236"/>
                </a:cubicBezTo>
                <a:cubicBezTo>
                  <a:pt x="1" y="229"/>
                  <a:pt x="3" y="182"/>
                  <a:pt x="15" y="176"/>
                </a:cubicBezTo>
                <a:cubicBezTo>
                  <a:pt x="24" y="171"/>
                  <a:pt x="35" y="172"/>
                  <a:pt x="45" y="170"/>
                </a:cubicBezTo>
                <a:cubicBezTo>
                  <a:pt x="74" y="151"/>
                  <a:pt x="43" y="118"/>
                  <a:pt x="30" y="98"/>
                </a:cubicBezTo>
                <a:cubicBezTo>
                  <a:pt x="33" y="70"/>
                  <a:pt x="30" y="62"/>
                  <a:pt x="48" y="44"/>
                </a:cubicBezTo>
                <a:cubicBezTo>
                  <a:pt x="53" y="28"/>
                  <a:pt x="56" y="7"/>
                  <a:pt x="72" y="2"/>
                </a:cubicBezTo>
                <a:cubicBezTo>
                  <a:pt x="91" y="3"/>
                  <a:pt x="111" y="0"/>
                  <a:pt x="129" y="5"/>
                </a:cubicBezTo>
                <a:cubicBezTo>
                  <a:pt x="134" y="6"/>
                  <a:pt x="131" y="15"/>
                  <a:pt x="132" y="20"/>
                </a:cubicBezTo>
                <a:cubicBezTo>
                  <a:pt x="135" y="32"/>
                  <a:pt x="139" y="37"/>
                  <a:pt x="150" y="41"/>
                </a:cubicBezTo>
                <a:cubicBezTo>
                  <a:pt x="166" y="39"/>
                  <a:pt x="182" y="35"/>
                  <a:pt x="198" y="35"/>
                </a:cubicBezTo>
                <a:cubicBezTo>
                  <a:pt x="202" y="35"/>
                  <a:pt x="191" y="38"/>
                  <a:pt x="189" y="41"/>
                </a:cubicBezTo>
                <a:cubicBezTo>
                  <a:pt x="178" y="53"/>
                  <a:pt x="175" y="62"/>
                  <a:pt x="171" y="77"/>
                </a:cubicBezTo>
                <a:cubicBezTo>
                  <a:pt x="164" y="104"/>
                  <a:pt x="157" y="147"/>
                  <a:pt x="141" y="170"/>
                </a:cubicBezTo>
                <a:cubicBezTo>
                  <a:pt x="143" y="195"/>
                  <a:pt x="139" y="204"/>
                  <a:pt x="162" y="212"/>
                </a:cubicBezTo>
                <a:cubicBezTo>
                  <a:pt x="178" y="236"/>
                  <a:pt x="165" y="235"/>
                  <a:pt x="165" y="257"/>
                </a:cubicBezTo>
                <a:cubicBezTo>
                  <a:pt x="165" y="259"/>
                  <a:pt x="169" y="257"/>
                  <a:pt x="171" y="257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3995738" y="1844675"/>
            <a:ext cx="1195387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Новоберезанский</a:t>
            </a:r>
          </a:p>
          <a:p>
            <a:pPr algn="ctr">
              <a:defRPr/>
            </a:pPr>
            <a:r>
              <a:rPr lang="ru-RU" sz="800" dirty="0"/>
              <a:t>Заказник 30,6 тыс. га</a:t>
            </a:r>
          </a:p>
        </p:txBody>
      </p:sp>
      <p:sp>
        <p:nvSpPr>
          <p:cNvPr id="8211" name="Freeform 21"/>
          <p:cNvSpPr>
            <a:spLocks/>
          </p:cNvSpPr>
          <p:nvPr/>
        </p:nvSpPr>
        <p:spPr bwMode="auto">
          <a:xfrm>
            <a:off x="5624513" y="1843088"/>
            <a:ext cx="300037" cy="238125"/>
          </a:xfrm>
          <a:custGeom>
            <a:avLst/>
            <a:gdLst>
              <a:gd name="T0" fmla="*/ 2147483647 w 189"/>
              <a:gd name="T1" fmla="*/ 2147483647 h 150"/>
              <a:gd name="T2" fmla="*/ 2147483647 w 189"/>
              <a:gd name="T3" fmla="*/ 2147483647 h 150"/>
              <a:gd name="T4" fmla="*/ 2147483647 w 189"/>
              <a:gd name="T5" fmla="*/ 2147483647 h 150"/>
              <a:gd name="T6" fmla="*/ 2147483647 w 189"/>
              <a:gd name="T7" fmla="*/ 2147483647 h 150"/>
              <a:gd name="T8" fmla="*/ 2147483647 w 189"/>
              <a:gd name="T9" fmla="*/ 2147483647 h 150"/>
              <a:gd name="T10" fmla="*/ 2147483647 w 189"/>
              <a:gd name="T11" fmla="*/ 2147483647 h 150"/>
              <a:gd name="T12" fmla="*/ 2147483647 w 189"/>
              <a:gd name="T13" fmla="*/ 2147483647 h 150"/>
              <a:gd name="T14" fmla="*/ 2147483647 w 189"/>
              <a:gd name="T15" fmla="*/ 2147483647 h 150"/>
              <a:gd name="T16" fmla="*/ 2147483647 w 189"/>
              <a:gd name="T17" fmla="*/ 2147483647 h 150"/>
              <a:gd name="T18" fmla="*/ 2147483647 w 189"/>
              <a:gd name="T19" fmla="*/ 2147483647 h 150"/>
              <a:gd name="T20" fmla="*/ 2147483647 w 189"/>
              <a:gd name="T21" fmla="*/ 2147483647 h 150"/>
              <a:gd name="T22" fmla="*/ 2147483647 w 189"/>
              <a:gd name="T23" fmla="*/ 0 h 150"/>
              <a:gd name="T24" fmla="*/ 2147483647 w 189"/>
              <a:gd name="T25" fmla="*/ 2147483647 h 150"/>
              <a:gd name="T26" fmla="*/ 0 w 189"/>
              <a:gd name="T27" fmla="*/ 2147483647 h 150"/>
              <a:gd name="T28" fmla="*/ 2147483647 w 189"/>
              <a:gd name="T29" fmla="*/ 2147483647 h 1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9"/>
              <a:gd name="T46" fmla="*/ 0 h 150"/>
              <a:gd name="T47" fmla="*/ 189 w 189"/>
              <a:gd name="T48" fmla="*/ 150 h 1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9" h="150">
                <a:moveTo>
                  <a:pt x="3" y="15"/>
                </a:moveTo>
                <a:cubicBezTo>
                  <a:pt x="7" y="41"/>
                  <a:pt x="11" y="67"/>
                  <a:pt x="15" y="93"/>
                </a:cubicBezTo>
                <a:cubicBezTo>
                  <a:pt x="16" y="110"/>
                  <a:pt x="10" y="129"/>
                  <a:pt x="18" y="144"/>
                </a:cubicBezTo>
                <a:cubicBezTo>
                  <a:pt x="21" y="150"/>
                  <a:pt x="36" y="132"/>
                  <a:pt x="36" y="132"/>
                </a:cubicBezTo>
                <a:cubicBezTo>
                  <a:pt x="50" y="137"/>
                  <a:pt x="60" y="139"/>
                  <a:pt x="72" y="147"/>
                </a:cubicBezTo>
                <a:cubicBezTo>
                  <a:pt x="99" y="133"/>
                  <a:pt x="89" y="140"/>
                  <a:pt x="105" y="129"/>
                </a:cubicBezTo>
                <a:cubicBezTo>
                  <a:pt x="118" y="102"/>
                  <a:pt x="130" y="110"/>
                  <a:pt x="165" y="105"/>
                </a:cubicBezTo>
                <a:cubicBezTo>
                  <a:pt x="189" y="89"/>
                  <a:pt x="178" y="46"/>
                  <a:pt x="171" y="24"/>
                </a:cubicBezTo>
                <a:cubicBezTo>
                  <a:pt x="169" y="17"/>
                  <a:pt x="153" y="12"/>
                  <a:pt x="153" y="12"/>
                </a:cubicBezTo>
                <a:cubicBezTo>
                  <a:pt x="136" y="18"/>
                  <a:pt x="120" y="26"/>
                  <a:pt x="102" y="30"/>
                </a:cubicBezTo>
                <a:cubicBezTo>
                  <a:pt x="65" y="23"/>
                  <a:pt x="80" y="30"/>
                  <a:pt x="54" y="12"/>
                </a:cubicBezTo>
                <a:cubicBezTo>
                  <a:pt x="45" y="6"/>
                  <a:pt x="24" y="0"/>
                  <a:pt x="24" y="0"/>
                </a:cubicBezTo>
                <a:cubicBezTo>
                  <a:pt x="18" y="2"/>
                  <a:pt x="12" y="4"/>
                  <a:pt x="6" y="6"/>
                </a:cubicBezTo>
                <a:cubicBezTo>
                  <a:pt x="3" y="7"/>
                  <a:pt x="1" y="12"/>
                  <a:pt x="0" y="15"/>
                </a:cubicBezTo>
                <a:cubicBezTo>
                  <a:pt x="0" y="16"/>
                  <a:pt x="2" y="15"/>
                  <a:pt x="3" y="1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0" name="Text Box 22"/>
          <p:cNvSpPr txBox="1">
            <a:spLocks noChangeArrowheads="1"/>
          </p:cNvSpPr>
          <p:nvPr/>
        </p:nvSpPr>
        <p:spPr bwMode="auto">
          <a:xfrm>
            <a:off x="4716016" y="1125538"/>
            <a:ext cx="130492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Тихорецкий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 15,2 тыс. га</a:t>
            </a:r>
          </a:p>
        </p:txBody>
      </p:sp>
      <p:sp>
        <p:nvSpPr>
          <p:cNvPr id="8213" name="Freeform 23"/>
          <p:cNvSpPr>
            <a:spLocks/>
          </p:cNvSpPr>
          <p:nvPr/>
        </p:nvSpPr>
        <p:spPr bwMode="auto">
          <a:xfrm>
            <a:off x="4719638" y="4002088"/>
            <a:ext cx="457200" cy="3556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2147483647 h 224"/>
              <a:gd name="T4" fmla="*/ 2147483647 w 288"/>
              <a:gd name="T5" fmla="*/ 2147483647 h 224"/>
              <a:gd name="T6" fmla="*/ 2147483647 w 288"/>
              <a:gd name="T7" fmla="*/ 2147483647 h 224"/>
              <a:gd name="T8" fmla="*/ 2147483647 w 288"/>
              <a:gd name="T9" fmla="*/ 2147483647 h 224"/>
              <a:gd name="T10" fmla="*/ 2147483647 w 288"/>
              <a:gd name="T11" fmla="*/ 2147483647 h 224"/>
              <a:gd name="T12" fmla="*/ 2147483647 w 288"/>
              <a:gd name="T13" fmla="*/ 2147483647 h 224"/>
              <a:gd name="T14" fmla="*/ 2147483647 w 288"/>
              <a:gd name="T15" fmla="*/ 2147483647 h 224"/>
              <a:gd name="T16" fmla="*/ 2147483647 w 288"/>
              <a:gd name="T17" fmla="*/ 2147483647 h 224"/>
              <a:gd name="T18" fmla="*/ 2147483647 w 288"/>
              <a:gd name="T19" fmla="*/ 2147483647 h 224"/>
              <a:gd name="T20" fmla="*/ 2147483647 w 288"/>
              <a:gd name="T21" fmla="*/ 2147483647 h 224"/>
              <a:gd name="T22" fmla="*/ 2147483647 w 288"/>
              <a:gd name="T23" fmla="*/ 2147483647 h 224"/>
              <a:gd name="T24" fmla="*/ 2147483647 w 288"/>
              <a:gd name="T25" fmla="*/ 2147483647 h 224"/>
              <a:gd name="T26" fmla="*/ 0 w 288"/>
              <a:gd name="T27" fmla="*/ 2147483647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224"/>
              <a:gd name="T44" fmla="*/ 288 w 288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224">
                <a:moveTo>
                  <a:pt x="0" y="5"/>
                </a:moveTo>
                <a:cubicBezTo>
                  <a:pt x="5" y="20"/>
                  <a:pt x="5" y="30"/>
                  <a:pt x="21" y="35"/>
                </a:cubicBezTo>
                <a:cubicBezTo>
                  <a:pt x="53" y="67"/>
                  <a:pt x="53" y="112"/>
                  <a:pt x="84" y="143"/>
                </a:cubicBezTo>
                <a:cubicBezTo>
                  <a:pt x="90" y="160"/>
                  <a:pt x="90" y="175"/>
                  <a:pt x="105" y="185"/>
                </a:cubicBezTo>
                <a:cubicBezTo>
                  <a:pt x="111" y="194"/>
                  <a:pt x="117" y="203"/>
                  <a:pt x="123" y="212"/>
                </a:cubicBezTo>
                <a:cubicBezTo>
                  <a:pt x="127" y="218"/>
                  <a:pt x="141" y="224"/>
                  <a:pt x="141" y="224"/>
                </a:cubicBezTo>
                <a:cubicBezTo>
                  <a:pt x="184" y="217"/>
                  <a:pt x="224" y="211"/>
                  <a:pt x="267" y="215"/>
                </a:cubicBezTo>
                <a:cubicBezTo>
                  <a:pt x="273" y="198"/>
                  <a:pt x="269" y="209"/>
                  <a:pt x="282" y="182"/>
                </a:cubicBezTo>
                <a:cubicBezTo>
                  <a:pt x="284" y="178"/>
                  <a:pt x="288" y="170"/>
                  <a:pt x="288" y="170"/>
                </a:cubicBezTo>
                <a:cubicBezTo>
                  <a:pt x="286" y="149"/>
                  <a:pt x="285" y="128"/>
                  <a:pt x="282" y="107"/>
                </a:cubicBezTo>
                <a:cubicBezTo>
                  <a:pt x="275" y="65"/>
                  <a:pt x="192" y="70"/>
                  <a:pt x="174" y="68"/>
                </a:cubicBezTo>
                <a:cubicBezTo>
                  <a:pt x="159" y="63"/>
                  <a:pt x="148" y="59"/>
                  <a:pt x="135" y="50"/>
                </a:cubicBezTo>
                <a:cubicBezTo>
                  <a:pt x="119" y="18"/>
                  <a:pt x="68" y="23"/>
                  <a:pt x="39" y="20"/>
                </a:cubicBezTo>
                <a:cubicBezTo>
                  <a:pt x="21" y="8"/>
                  <a:pt x="24" y="0"/>
                  <a:pt x="0" y="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3059113" y="3500438"/>
            <a:ext cx="176847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Белореченский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24,95 тыс. га</a:t>
            </a:r>
          </a:p>
        </p:txBody>
      </p:sp>
      <p:sp>
        <p:nvSpPr>
          <p:cNvPr id="8215" name="Freeform 25"/>
          <p:cNvSpPr>
            <a:spLocks/>
          </p:cNvSpPr>
          <p:nvPr/>
        </p:nvSpPr>
        <p:spPr bwMode="auto">
          <a:xfrm>
            <a:off x="5443538" y="3497263"/>
            <a:ext cx="606425" cy="407987"/>
          </a:xfrm>
          <a:custGeom>
            <a:avLst/>
            <a:gdLst>
              <a:gd name="T0" fmla="*/ 2147483647 w 382"/>
              <a:gd name="T1" fmla="*/ 2147483647 h 257"/>
              <a:gd name="T2" fmla="*/ 2147483647 w 382"/>
              <a:gd name="T3" fmla="*/ 2147483647 h 257"/>
              <a:gd name="T4" fmla="*/ 2147483647 w 382"/>
              <a:gd name="T5" fmla="*/ 2147483647 h 257"/>
              <a:gd name="T6" fmla="*/ 2147483647 w 382"/>
              <a:gd name="T7" fmla="*/ 2147483647 h 257"/>
              <a:gd name="T8" fmla="*/ 2147483647 w 382"/>
              <a:gd name="T9" fmla="*/ 2147483647 h 257"/>
              <a:gd name="T10" fmla="*/ 2147483647 w 382"/>
              <a:gd name="T11" fmla="*/ 2147483647 h 257"/>
              <a:gd name="T12" fmla="*/ 2147483647 w 382"/>
              <a:gd name="T13" fmla="*/ 2147483647 h 257"/>
              <a:gd name="T14" fmla="*/ 2147483647 w 382"/>
              <a:gd name="T15" fmla="*/ 2147483647 h 257"/>
              <a:gd name="T16" fmla="*/ 2147483647 w 382"/>
              <a:gd name="T17" fmla="*/ 2147483647 h 257"/>
              <a:gd name="T18" fmla="*/ 2147483647 w 382"/>
              <a:gd name="T19" fmla="*/ 2147483647 h 257"/>
              <a:gd name="T20" fmla="*/ 0 w 382"/>
              <a:gd name="T21" fmla="*/ 2147483647 h 257"/>
              <a:gd name="T22" fmla="*/ 2147483647 w 382"/>
              <a:gd name="T23" fmla="*/ 2147483647 h 257"/>
              <a:gd name="T24" fmla="*/ 2147483647 w 382"/>
              <a:gd name="T25" fmla="*/ 2147483647 h 257"/>
              <a:gd name="T26" fmla="*/ 2147483647 w 382"/>
              <a:gd name="T27" fmla="*/ 2147483647 h 257"/>
              <a:gd name="T28" fmla="*/ 2147483647 w 382"/>
              <a:gd name="T29" fmla="*/ 2147483647 h 257"/>
              <a:gd name="T30" fmla="*/ 2147483647 w 382"/>
              <a:gd name="T31" fmla="*/ 2147483647 h 257"/>
              <a:gd name="T32" fmla="*/ 2147483647 w 382"/>
              <a:gd name="T33" fmla="*/ 2147483647 h 257"/>
              <a:gd name="T34" fmla="*/ 2147483647 w 382"/>
              <a:gd name="T35" fmla="*/ 2147483647 h 257"/>
              <a:gd name="T36" fmla="*/ 2147483647 w 382"/>
              <a:gd name="T37" fmla="*/ 2147483647 h 257"/>
              <a:gd name="T38" fmla="*/ 2147483647 w 382"/>
              <a:gd name="T39" fmla="*/ 2147483647 h 257"/>
              <a:gd name="T40" fmla="*/ 2147483647 w 382"/>
              <a:gd name="T41" fmla="*/ 2147483647 h 257"/>
              <a:gd name="T42" fmla="*/ 2147483647 w 382"/>
              <a:gd name="T43" fmla="*/ 2147483647 h 2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2"/>
              <a:gd name="T67" fmla="*/ 0 h 257"/>
              <a:gd name="T68" fmla="*/ 382 w 382"/>
              <a:gd name="T69" fmla="*/ 257 h 2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2" h="257">
                <a:moveTo>
                  <a:pt x="306" y="257"/>
                </a:moveTo>
                <a:cubicBezTo>
                  <a:pt x="328" y="243"/>
                  <a:pt x="341" y="234"/>
                  <a:pt x="366" y="227"/>
                </a:cubicBezTo>
                <a:cubicBezTo>
                  <a:pt x="372" y="223"/>
                  <a:pt x="382" y="218"/>
                  <a:pt x="381" y="209"/>
                </a:cubicBezTo>
                <a:cubicBezTo>
                  <a:pt x="380" y="204"/>
                  <a:pt x="357" y="177"/>
                  <a:pt x="351" y="173"/>
                </a:cubicBezTo>
                <a:cubicBezTo>
                  <a:pt x="338" y="154"/>
                  <a:pt x="320" y="135"/>
                  <a:pt x="300" y="122"/>
                </a:cubicBezTo>
                <a:cubicBezTo>
                  <a:pt x="291" y="104"/>
                  <a:pt x="298" y="112"/>
                  <a:pt x="276" y="98"/>
                </a:cubicBezTo>
                <a:cubicBezTo>
                  <a:pt x="273" y="96"/>
                  <a:pt x="267" y="92"/>
                  <a:pt x="267" y="92"/>
                </a:cubicBezTo>
                <a:cubicBezTo>
                  <a:pt x="252" y="62"/>
                  <a:pt x="269" y="87"/>
                  <a:pt x="207" y="74"/>
                </a:cubicBezTo>
                <a:cubicBezTo>
                  <a:pt x="177" y="68"/>
                  <a:pt x="144" y="53"/>
                  <a:pt x="114" y="44"/>
                </a:cubicBezTo>
                <a:cubicBezTo>
                  <a:pt x="97" y="33"/>
                  <a:pt x="85" y="19"/>
                  <a:pt x="69" y="8"/>
                </a:cubicBezTo>
                <a:cubicBezTo>
                  <a:pt x="54" y="9"/>
                  <a:pt x="8" y="0"/>
                  <a:pt x="0" y="23"/>
                </a:cubicBezTo>
                <a:cubicBezTo>
                  <a:pt x="8" y="47"/>
                  <a:pt x="33" y="38"/>
                  <a:pt x="51" y="50"/>
                </a:cubicBezTo>
                <a:cubicBezTo>
                  <a:pt x="57" y="54"/>
                  <a:pt x="69" y="62"/>
                  <a:pt x="69" y="62"/>
                </a:cubicBezTo>
                <a:cubicBezTo>
                  <a:pt x="79" y="77"/>
                  <a:pt x="99" y="89"/>
                  <a:pt x="117" y="95"/>
                </a:cubicBezTo>
                <a:cubicBezTo>
                  <a:pt x="135" y="113"/>
                  <a:pt x="154" y="123"/>
                  <a:pt x="177" y="134"/>
                </a:cubicBezTo>
                <a:cubicBezTo>
                  <a:pt x="183" y="137"/>
                  <a:pt x="189" y="140"/>
                  <a:pt x="195" y="143"/>
                </a:cubicBezTo>
                <a:cubicBezTo>
                  <a:pt x="201" y="147"/>
                  <a:pt x="213" y="155"/>
                  <a:pt x="213" y="155"/>
                </a:cubicBezTo>
                <a:cubicBezTo>
                  <a:pt x="220" y="166"/>
                  <a:pt x="232" y="178"/>
                  <a:pt x="243" y="185"/>
                </a:cubicBezTo>
                <a:cubicBezTo>
                  <a:pt x="251" y="196"/>
                  <a:pt x="258" y="195"/>
                  <a:pt x="267" y="206"/>
                </a:cubicBezTo>
                <a:cubicBezTo>
                  <a:pt x="279" y="221"/>
                  <a:pt x="284" y="237"/>
                  <a:pt x="300" y="248"/>
                </a:cubicBezTo>
                <a:cubicBezTo>
                  <a:pt x="302" y="251"/>
                  <a:pt x="302" y="257"/>
                  <a:pt x="306" y="257"/>
                </a:cubicBezTo>
                <a:cubicBezTo>
                  <a:pt x="309" y="257"/>
                  <a:pt x="310" y="234"/>
                  <a:pt x="321" y="245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787900" y="2924175"/>
            <a:ext cx="109061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Средне-Лабинский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27,5 тыс. га</a:t>
            </a:r>
          </a:p>
        </p:txBody>
      </p:sp>
      <p:sp>
        <p:nvSpPr>
          <p:cNvPr id="8217" name="Freeform 27"/>
          <p:cNvSpPr>
            <a:spLocks/>
          </p:cNvSpPr>
          <p:nvPr/>
        </p:nvSpPr>
        <p:spPr bwMode="auto">
          <a:xfrm>
            <a:off x="3070225" y="4572000"/>
            <a:ext cx="1508125" cy="1025525"/>
          </a:xfrm>
          <a:custGeom>
            <a:avLst/>
            <a:gdLst>
              <a:gd name="T0" fmla="*/ 2147483647 w 950"/>
              <a:gd name="T1" fmla="*/ 2147483647 h 646"/>
              <a:gd name="T2" fmla="*/ 2147483647 w 950"/>
              <a:gd name="T3" fmla="*/ 2147483647 h 646"/>
              <a:gd name="T4" fmla="*/ 2147483647 w 950"/>
              <a:gd name="T5" fmla="*/ 2147483647 h 646"/>
              <a:gd name="T6" fmla="*/ 2147483647 w 950"/>
              <a:gd name="T7" fmla="*/ 2147483647 h 646"/>
              <a:gd name="T8" fmla="*/ 2147483647 w 950"/>
              <a:gd name="T9" fmla="*/ 2147483647 h 646"/>
              <a:gd name="T10" fmla="*/ 2147483647 w 950"/>
              <a:gd name="T11" fmla="*/ 2147483647 h 646"/>
              <a:gd name="T12" fmla="*/ 2147483647 w 950"/>
              <a:gd name="T13" fmla="*/ 2147483647 h 646"/>
              <a:gd name="T14" fmla="*/ 2147483647 w 950"/>
              <a:gd name="T15" fmla="*/ 2147483647 h 646"/>
              <a:gd name="T16" fmla="*/ 2147483647 w 950"/>
              <a:gd name="T17" fmla="*/ 2147483647 h 646"/>
              <a:gd name="T18" fmla="*/ 2147483647 w 950"/>
              <a:gd name="T19" fmla="*/ 0 h 646"/>
              <a:gd name="T20" fmla="*/ 2147483647 w 950"/>
              <a:gd name="T21" fmla="*/ 2147483647 h 646"/>
              <a:gd name="T22" fmla="*/ 2147483647 w 950"/>
              <a:gd name="T23" fmla="*/ 2147483647 h 646"/>
              <a:gd name="T24" fmla="*/ 2147483647 w 950"/>
              <a:gd name="T25" fmla="*/ 2147483647 h 646"/>
              <a:gd name="T26" fmla="*/ 2147483647 w 950"/>
              <a:gd name="T27" fmla="*/ 2147483647 h 646"/>
              <a:gd name="T28" fmla="*/ 2147483647 w 950"/>
              <a:gd name="T29" fmla="*/ 2147483647 h 646"/>
              <a:gd name="T30" fmla="*/ 2147483647 w 950"/>
              <a:gd name="T31" fmla="*/ 2147483647 h 646"/>
              <a:gd name="T32" fmla="*/ 2147483647 w 950"/>
              <a:gd name="T33" fmla="*/ 2147483647 h 646"/>
              <a:gd name="T34" fmla="*/ 2147483647 w 950"/>
              <a:gd name="T35" fmla="*/ 2147483647 h 646"/>
              <a:gd name="T36" fmla="*/ 2147483647 w 950"/>
              <a:gd name="T37" fmla="*/ 2147483647 h 646"/>
              <a:gd name="T38" fmla="*/ 2147483647 w 950"/>
              <a:gd name="T39" fmla="*/ 2147483647 h 646"/>
              <a:gd name="T40" fmla="*/ 2147483647 w 950"/>
              <a:gd name="T41" fmla="*/ 2147483647 h 646"/>
              <a:gd name="T42" fmla="*/ 2147483647 w 950"/>
              <a:gd name="T43" fmla="*/ 2147483647 h 646"/>
              <a:gd name="T44" fmla="*/ 2147483647 w 950"/>
              <a:gd name="T45" fmla="*/ 2147483647 h 646"/>
              <a:gd name="T46" fmla="*/ 2147483647 w 950"/>
              <a:gd name="T47" fmla="*/ 2147483647 h 646"/>
              <a:gd name="T48" fmla="*/ 2147483647 w 950"/>
              <a:gd name="T49" fmla="*/ 2147483647 h 646"/>
              <a:gd name="T50" fmla="*/ 2147483647 w 950"/>
              <a:gd name="T51" fmla="*/ 2147483647 h 646"/>
              <a:gd name="T52" fmla="*/ 2147483647 w 950"/>
              <a:gd name="T53" fmla="*/ 2147483647 h 646"/>
              <a:gd name="T54" fmla="*/ 2147483647 w 950"/>
              <a:gd name="T55" fmla="*/ 2147483647 h 646"/>
              <a:gd name="T56" fmla="*/ 2147483647 w 950"/>
              <a:gd name="T57" fmla="*/ 2147483647 h 646"/>
              <a:gd name="T58" fmla="*/ 2147483647 w 950"/>
              <a:gd name="T59" fmla="*/ 2147483647 h 646"/>
              <a:gd name="T60" fmla="*/ 2147483647 w 950"/>
              <a:gd name="T61" fmla="*/ 2147483647 h 646"/>
              <a:gd name="T62" fmla="*/ 2147483647 w 950"/>
              <a:gd name="T63" fmla="*/ 2147483647 h 646"/>
              <a:gd name="T64" fmla="*/ 2147483647 w 950"/>
              <a:gd name="T65" fmla="*/ 2147483647 h 646"/>
              <a:gd name="T66" fmla="*/ 2147483647 w 950"/>
              <a:gd name="T67" fmla="*/ 2147483647 h 646"/>
              <a:gd name="T68" fmla="*/ 2147483647 w 950"/>
              <a:gd name="T69" fmla="*/ 2147483647 h 646"/>
              <a:gd name="T70" fmla="*/ 2147483647 w 950"/>
              <a:gd name="T71" fmla="*/ 2147483647 h 646"/>
              <a:gd name="T72" fmla="*/ 2147483647 w 950"/>
              <a:gd name="T73" fmla="*/ 2147483647 h 646"/>
              <a:gd name="T74" fmla="*/ 2147483647 w 950"/>
              <a:gd name="T75" fmla="*/ 2147483647 h 646"/>
              <a:gd name="T76" fmla="*/ 2147483647 w 950"/>
              <a:gd name="T77" fmla="*/ 2147483647 h 646"/>
              <a:gd name="T78" fmla="*/ 2147483647 w 950"/>
              <a:gd name="T79" fmla="*/ 2147483647 h 646"/>
              <a:gd name="T80" fmla="*/ 2147483647 w 950"/>
              <a:gd name="T81" fmla="*/ 2147483647 h 646"/>
              <a:gd name="T82" fmla="*/ 2147483647 w 950"/>
              <a:gd name="T83" fmla="*/ 2147483647 h 646"/>
              <a:gd name="T84" fmla="*/ 2147483647 w 950"/>
              <a:gd name="T85" fmla="*/ 2147483647 h 646"/>
              <a:gd name="T86" fmla="*/ 2147483647 w 950"/>
              <a:gd name="T87" fmla="*/ 2147483647 h 646"/>
              <a:gd name="T88" fmla="*/ 2147483647 w 950"/>
              <a:gd name="T89" fmla="*/ 2147483647 h 646"/>
              <a:gd name="T90" fmla="*/ 2147483647 w 950"/>
              <a:gd name="T91" fmla="*/ 2147483647 h 646"/>
              <a:gd name="T92" fmla="*/ 2147483647 w 950"/>
              <a:gd name="T93" fmla="*/ 2147483647 h 646"/>
              <a:gd name="T94" fmla="*/ 2147483647 w 950"/>
              <a:gd name="T95" fmla="*/ 2147483647 h 646"/>
              <a:gd name="T96" fmla="*/ 2147483647 w 950"/>
              <a:gd name="T97" fmla="*/ 2147483647 h 646"/>
              <a:gd name="T98" fmla="*/ 2147483647 w 950"/>
              <a:gd name="T99" fmla="*/ 2147483647 h 646"/>
              <a:gd name="T100" fmla="*/ 2147483647 w 950"/>
              <a:gd name="T101" fmla="*/ 2147483647 h 646"/>
              <a:gd name="T102" fmla="*/ 2147483647 w 950"/>
              <a:gd name="T103" fmla="*/ 2147483647 h 6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50"/>
              <a:gd name="T157" fmla="*/ 0 h 646"/>
              <a:gd name="T158" fmla="*/ 950 w 950"/>
              <a:gd name="T159" fmla="*/ 646 h 6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50" h="646">
                <a:moveTo>
                  <a:pt x="94" y="156"/>
                </a:moveTo>
                <a:cubicBezTo>
                  <a:pt x="100" y="180"/>
                  <a:pt x="106" y="191"/>
                  <a:pt x="78" y="200"/>
                </a:cubicBezTo>
                <a:cubicBezTo>
                  <a:pt x="73" y="197"/>
                  <a:pt x="66" y="196"/>
                  <a:pt x="62" y="192"/>
                </a:cubicBezTo>
                <a:cubicBezTo>
                  <a:pt x="59" y="189"/>
                  <a:pt x="61" y="183"/>
                  <a:pt x="58" y="180"/>
                </a:cubicBezTo>
                <a:cubicBezTo>
                  <a:pt x="51" y="173"/>
                  <a:pt x="39" y="173"/>
                  <a:pt x="30" y="168"/>
                </a:cubicBezTo>
                <a:cubicBezTo>
                  <a:pt x="16" y="148"/>
                  <a:pt x="0" y="141"/>
                  <a:pt x="26" y="124"/>
                </a:cubicBezTo>
                <a:cubicBezTo>
                  <a:pt x="43" y="72"/>
                  <a:pt x="49" y="88"/>
                  <a:pt x="122" y="80"/>
                </a:cubicBezTo>
                <a:cubicBezTo>
                  <a:pt x="161" y="67"/>
                  <a:pt x="192" y="62"/>
                  <a:pt x="234" y="56"/>
                </a:cubicBezTo>
                <a:cubicBezTo>
                  <a:pt x="272" y="37"/>
                  <a:pt x="229" y="62"/>
                  <a:pt x="262" y="32"/>
                </a:cubicBezTo>
                <a:cubicBezTo>
                  <a:pt x="277" y="18"/>
                  <a:pt x="297" y="11"/>
                  <a:pt x="314" y="0"/>
                </a:cubicBezTo>
                <a:cubicBezTo>
                  <a:pt x="351" y="4"/>
                  <a:pt x="382" y="17"/>
                  <a:pt x="418" y="24"/>
                </a:cubicBezTo>
                <a:cubicBezTo>
                  <a:pt x="435" y="35"/>
                  <a:pt x="453" y="37"/>
                  <a:pt x="470" y="48"/>
                </a:cubicBezTo>
                <a:cubicBezTo>
                  <a:pt x="473" y="75"/>
                  <a:pt x="470" y="108"/>
                  <a:pt x="494" y="124"/>
                </a:cubicBezTo>
                <a:cubicBezTo>
                  <a:pt x="499" y="139"/>
                  <a:pt x="509" y="141"/>
                  <a:pt x="514" y="156"/>
                </a:cubicBezTo>
                <a:cubicBezTo>
                  <a:pt x="515" y="167"/>
                  <a:pt x="514" y="178"/>
                  <a:pt x="518" y="188"/>
                </a:cubicBezTo>
                <a:cubicBezTo>
                  <a:pt x="525" y="205"/>
                  <a:pt x="543" y="187"/>
                  <a:pt x="518" y="204"/>
                </a:cubicBezTo>
                <a:cubicBezTo>
                  <a:pt x="510" y="229"/>
                  <a:pt x="511" y="285"/>
                  <a:pt x="534" y="300"/>
                </a:cubicBezTo>
                <a:cubicBezTo>
                  <a:pt x="544" y="329"/>
                  <a:pt x="535" y="319"/>
                  <a:pt x="554" y="332"/>
                </a:cubicBezTo>
                <a:cubicBezTo>
                  <a:pt x="559" y="339"/>
                  <a:pt x="560" y="350"/>
                  <a:pt x="566" y="356"/>
                </a:cubicBezTo>
                <a:cubicBezTo>
                  <a:pt x="600" y="390"/>
                  <a:pt x="653" y="395"/>
                  <a:pt x="698" y="400"/>
                </a:cubicBezTo>
                <a:cubicBezTo>
                  <a:pt x="711" y="409"/>
                  <a:pt x="719" y="419"/>
                  <a:pt x="734" y="424"/>
                </a:cubicBezTo>
                <a:cubicBezTo>
                  <a:pt x="748" y="438"/>
                  <a:pt x="765" y="453"/>
                  <a:pt x="782" y="464"/>
                </a:cubicBezTo>
                <a:cubicBezTo>
                  <a:pt x="824" y="458"/>
                  <a:pt x="836" y="460"/>
                  <a:pt x="866" y="440"/>
                </a:cubicBezTo>
                <a:cubicBezTo>
                  <a:pt x="871" y="420"/>
                  <a:pt x="881" y="418"/>
                  <a:pt x="890" y="400"/>
                </a:cubicBezTo>
                <a:cubicBezTo>
                  <a:pt x="907" y="401"/>
                  <a:pt x="926" y="397"/>
                  <a:pt x="942" y="404"/>
                </a:cubicBezTo>
                <a:cubicBezTo>
                  <a:pt x="950" y="408"/>
                  <a:pt x="950" y="428"/>
                  <a:pt x="950" y="428"/>
                </a:cubicBezTo>
                <a:cubicBezTo>
                  <a:pt x="944" y="453"/>
                  <a:pt x="939" y="467"/>
                  <a:pt x="926" y="488"/>
                </a:cubicBezTo>
                <a:cubicBezTo>
                  <a:pt x="921" y="496"/>
                  <a:pt x="910" y="512"/>
                  <a:pt x="910" y="512"/>
                </a:cubicBezTo>
                <a:cubicBezTo>
                  <a:pt x="914" y="542"/>
                  <a:pt x="925" y="561"/>
                  <a:pt x="934" y="588"/>
                </a:cubicBezTo>
                <a:cubicBezTo>
                  <a:pt x="926" y="612"/>
                  <a:pt x="927" y="622"/>
                  <a:pt x="902" y="628"/>
                </a:cubicBezTo>
                <a:cubicBezTo>
                  <a:pt x="875" y="646"/>
                  <a:pt x="875" y="644"/>
                  <a:pt x="838" y="636"/>
                </a:cubicBezTo>
                <a:cubicBezTo>
                  <a:pt x="821" y="602"/>
                  <a:pt x="770" y="581"/>
                  <a:pt x="734" y="572"/>
                </a:cubicBezTo>
                <a:cubicBezTo>
                  <a:pt x="724" y="562"/>
                  <a:pt x="711" y="548"/>
                  <a:pt x="698" y="544"/>
                </a:cubicBezTo>
                <a:cubicBezTo>
                  <a:pt x="679" y="539"/>
                  <a:pt x="642" y="528"/>
                  <a:pt x="642" y="528"/>
                </a:cubicBezTo>
                <a:cubicBezTo>
                  <a:pt x="604" y="505"/>
                  <a:pt x="580" y="506"/>
                  <a:pt x="538" y="492"/>
                </a:cubicBezTo>
                <a:cubicBezTo>
                  <a:pt x="527" y="488"/>
                  <a:pt x="516" y="486"/>
                  <a:pt x="506" y="480"/>
                </a:cubicBezTo>
                <a:cubicBezTo>
                  <a:pt x="498" y="475"/>
                  <a:pt x="482" y="464"/>
                  <a:pt x="482" y="464"/>
                </a:cubicBezTo>
                <a:cubicBezTo>
                  <a:pt x="475" y="451"/>
                  <a:pt x="458" y="437"/>
                  <a:pt x="474" y="424"/>
                </a:cubicBezTo>
                <a:cubicBezTo>
                  <a:pt x="487" y="414"/>
                  <a:pt x="512" y="405"/>
                  <a:pt x="526" y="396"/>
                </a:cubicBezTo>
                <a:cubicBezTo>
                  <a:pt x="530" y="393"/>
                  <a:pt x="538" y="388"/>
                  <a:pt x="538" y="388"/>
                </a:cubicBezTo>
                <a:cubicBezTo>
                  <a:pt x="526" y="364"/>
                  <a:pt x="516" y="359"/>
                  <a:pt x="494" y="344"/>
                </a:cubicBezTo>
                <a:cubicBezTo>
                  <a:pt x="491" y="340"/>
                  <a:pt x="490" y="335"/>
                  <a:pt x="486" y="332"/>
                </a:cubicBezTo>
                <a:cubicBezTo>
                  <a:pt x="483" y="329"/>
                  <a:pt x="477" y="331"/>
                  <a:pt x="474" y="328"/>
                </a:cubicBezTo>
                <a:cubicBezTo>
                  <a:pt x="453" y="301"/>
                  <a:pt x="464" y="291"/>
                  <a:pt x="434" y="276"/>
                </a:cubicBezTo>
                <a:cubicBezTo>
                  <a:pt x="423" y="260"/>
                  <a:pt x="410" y="256"/>
                  <a:pt x="398" y="240"/>
                </a:cubicBezTo>
                <a:cubicBezTo>
                  <a:pt x="359" y="248"/>
                  <a:pt x="335" y="228"/>
                  <a:pt x="302" y="212"/>
                </a:cubicBezTo>
                <a:cubicBezTo>
                  <a:pt x="327" y="209"/>
                  <a:pt x="421" y="214"/>
                  <a:pt x="346" y="164"/>
                </a:cubicBezTo>
                <a:cubicBezTo>
                  <a:pt x="325" y="133"/>
                  <a:pt x="312" y="130"/>
                  <a:pt x="274" y="120"/>
                </a:cubicBezTo>
                <a:cubicBezTo>
                  <a:pt x="217" y="125"/>
                  <a:pt x="157" y="122"/>
                  <a:pt x="102" y="140"/>
                </a:cubicBezTo>
                <a:cubicBezTo>
                  <a:pt x="99" y="144"/>
                  <a:pt x="93" y="147"/>
                  <a:pt x="94" y="152"/>
                </a:cubicBezTo>
                <a:cubicBezTo>
                  <a:pt x="97" y="170"/>
                  <a:pt x="117" y="156"/>
                  <a:pt x="102" y="176"/>
                </a:cubicBezTo>
                <a:cubicBezTo>
                  <a:pt x="100" y="178"/>
                  <a:pt x="97" y="179"/>
                  <a:pt x="94" y="180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18" name="Freeform 28"/>
          <p:cNvSpPr>
            <a:spLocks/>
          </p:cNvSpPr>
          <p:nvPr/>
        </p:nvSpPr>
        <p:spPr bwMode="auto">
          <a:xfrm>
            <a:off x="4064000" y="5513388"/>
            <a:ext cx="2228850" cy="1370012"/>
          </a:xfrm>
          <a:custGeom>
            <a:avLst/>
            <a:gdLst>
              <a:gd name="T0" fmla="*/ 2147483647 w 1404"/>
              <a:gd name="T1" fmla="*/ 2147483647 h 863"/>
              <a:gd name="T2" fmla="*/ 2147483647 w 1404"/>
              <a:gd name="T3" fmla="*/ 2147483647 h 863"/>
              <a:gd name="T4" fmla="*/ 2147483647 w 1404"/>
              <a:gd name="T5" fmla="*/ 2147483647 h 863"/>
              <a:gd name="T6" fmla="*/ 2147483647 w 1404"/>
              <a:gd name="T7" fmla="*/ 2147483647 h 863"/>
              <a:gd name="T8" fmla="*/ 2147483647 w 1404"/>
              <a:gd name="T9" fmla="*/ 2147483647 h 863"/>
              <a:gd name="T10" fmla="*/ 2147483647 w 1404"/>
              <a:gd name="T11" fmla="*/ 2147483647 h 863"/>
              <a:gd name="T12" fmla="*/ 2147483647 w 1404"/>
              <a:gd name="T13" fmla="*/ 2147483647 h 863"/>
              <a:gd name="T14" fmla="*/ 2147483647 w 1404"/>
              <a:gd name="T15" fmla="*/ 2147483647 h 863"/>
              <a:gd name="T16" fmla="*/ 2147483647 w 1404"/>
              <a:gd name="T17" fmla="*/ 2147483647 h 863"/>
              <a:gd name="T18" fmla="*/ 2147483647 w 1404"/>
              <a:gd name="T19" fmla="*/ 2147483647 h 863"/>
              <a:gd name="T20" fmla="*/ 2147483647 w 1404"/>
              <a:gd name="T21" fmla="*/ 2147483647 h 863"/>
              <a:gd name="T22" fmla="*/ 2147483647 w 1404"/>
              <a:gd name="T23" fmla="*/ 2147483647 h 863"/>
              <a:gd name="T24" fmla="*/ 2147483647 w 1404"/>
              <a:gd name="T25" fmla="*/ 2147483647 h 863"/>
              <a:gd name="T26" fmla="*/ 2147483647 w 1404"/>
              <a:gd name="T27" fmla="*/ 2147483647 h 863"/>
              <a:gd name="T28" fmla="*/ 2147483647 w 1404"/>
              <a:gd name="T29" fmla="*/ 2147483647 h 863"/>
              <a:gd name="T30" fmla="*/ 2147483647 w 1404"/>
              <a:gd name="T31" fmla="*/ 2147483647 h 863"/>
              <a:gd name="T32" fmla="*/ 2147483647 w 1404"/>
              <a:gd name="T33" fmla="*/ 2147483647 h 863"/>
              <a:gd name="T34" fmla="*/ 2147483647 w 1404"/>
              <a:gd name="T35" fmla="*/ 2147483647 h 863"/>
              <a:gd name="T36" fmla="*/ 2147483647 w 1404"/>
              <a:gd name="T37" fmla="*/ 2147483647 h 863"/>
              <a:gd name="T38" fmla="*/ 2147483647 w 1404"/>
              <a:gd name="T39" fmla="*/ 2147483647 h 863"/>
              <a:gd name="T40" fmla="*/ 2147483647 w 1404"/>
              <a:gd name="T41" fmla="*/ 2147483647 h 863"/>
              <a:gd name="T42" fmla="*/ 2147483647 w 1404"/>
              <a:gd name="T43" fmla="*/ 2147483647 h 863"/>
              <a:gd name="T44" fmla="*/ 2147483647 w 1404"/>
              <a:gd name="T45" fmla="*/ 2147483647 h 863"/>
              <a:gd name="T46" fmla="*/ 2147483647 w 1404"/>
              <a:gd name="T47" fmla="*/ 2147483647 h 863"/>
              <a:gd name="T48" fmla="*/ 2147483647 w 1404"/>
              <a:gd name="T49" fmla="*/ 2147483647 h 863"/>
              <a:gd name="T50" fmla="*/ 2147483647 w 1404"/>
              <a:gd name="T51" fmla="*/ 2147483647 h 863"/>
              <a:gd name="T52" fmla="*/ 2147483647 w 1404"/>
              <a:gd name="T53" fmla="*/ 2147483647 h 863"/>
              <a:gd name="T54" fmla="*/ 2147483647 w 1404"/>
              <a:gd name="T55" fmla="*/ 2147483647 h 863"/>
              <a:gd name="T56" fmla="*/ 2147483647 w 1404"/>
              <a:gd name="T57" fmla="*/ 2147483647 h 863"/>
              <a:gd name="T58" fmla="*/ 2147483647 w 1404"/>
              <a:gd name="T59" fmla="*/ 2147483647 h 863"/>
              <a:gd name="T60" fmla="*/ 2147483647 w 1404"/>
              <a:gd name="T61" fmla="*/ 2147483647 h 863"/>
              <a:gd name="T62" fmla="*/ 2147483647 w 1404"/>
              <a:gd name="T63" fmla="*/ 2147483647 h 863"/>
              <a:gd name="T64" fmla="*/ 2147483647 w 1404"/>
              <a:gd name="T65" fmla="*/ 2147483647 h 863"/>
              <a:gd name="T66" fmla="*/ 2147483647 w 1404"/>
              <a:gd name="T67" fmla="*/ 2147483647 h 863"/>
              <a:gd name="T68" fmla="*/ 2147483647 w 1404"/>
              <a:gd name="T69" fmla="*/ 2147483647 h 863"/>
              <a:gd name="T70" fmla="*/ 2147483647 w 1404"/>
              <a:gd name="T71" fmla="*/ 2147483647 h 863"/>
              <a:gd name="T72" fmla="*/ 2147483647 w 1404"/>
              <a:gd name="T73" fmla="*/ 2147483647 h 863"/>
              <a:gd name="T74" fmla="*/ 2147483647 w 1404"/>
              <a:gd name="T75" fmla="*/ 2147483647 h 863"/>
              <a:gd name="T76" fmla="*/ 2147483647 w 1404"/>
              <a:gd name="T77" fmla="*/ 2147483647 h 863"/>
              <a:gd name="T78" fmla="*/ 2147483647 w 1404"/>
              <a:gd name="T79" fmla="*/ 2147483647 h 863"/>
              <a:gd name="T80" fmla="*/ 2147483647 w 1404"/>
              <a:gd name="T81" fmla="*/ 2147483647 h 86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04"/>
              <a:gd name="T124" fmla="*/ 0 h 863"/>
              <a:gd name="T125" fmla="*/ 1404 w 1404"/>
              <a:gd name="T126" fmla="*/ 863 h 86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04" h="863">
                <a:moveTo>
                  <a:pt x="0" y="175"/>
                </a:moveTo>
                <a:cubicBezTo>
                  <a:pt x="2" y="167"/>
                  <a:pt x="10" y="122"/>
                  <a:pt x="16" y="115"/>
                </a:cubicBezTo>
                <a:cubicBezTo>
                  <a:pt x="22" y="108"/>
                  <a:pt x="40" y="99"/>
                  <a:pt x="40" y="99"/>
                </a:cubicBezTo>
                <a:cubicBezTo>
                  <a:pt x="51" y="76"/>
                  <a:pt x="55" y="84"/>
                  <a:pt x="76" y="91"/>
                </a:cubicBezTo>
                <a:cubicBezTo>
                  <a:pt x="107" y="81"/>
                  <a:pt x="110" y="82"/>
                  <a:pt x="120" y="51"/>
                </a:cubicBezTo>
                <a:cubicBezTo>
                  <a:pt x="120" y="51"/>
                  <a:pt x="150" y="31"/>
                  <a:pt x="156" y="27"/>
                </a:cubicBezTo>
                <a:cubicBezTo>
                  <a:pt x="160" y="24"/>
                  <a:pt x="168" y="19"/>
                  <a:pt x="168" y="19"/>
                </a:cubicBezTo>
                <a:cubicBezTo>
                  <a:pt x="196" y="26"/>
                  <a:pt x="185" y="24"/>
                  <a:pt x="204" y="39"/>
                </a:cubicBezTo>
                <a:cubicBezTo>
                  <a:pt x="214" y="47"/>
                  <a:pt x="232" y="45"/>
                  <a:pt x="244" y="51"/>
                </a:cubicBezTo>
                <a:cubicBezTo>
                  <a:pt x="297" y="81"/>
                  <a:pt x="344" y="116"/>
                  <a:pt x="404" y="131"/>
                </a:cubicBezTo>
                <a:cubicBezTo>
                  <a:pt x="421" y="142"/>
                  <a:pt x="429" y="160"/>
                  <a:pt x="444" y="175"/>
                </a:cubicBezTo>
                <a:cubicBezTo>
                  <a:pt x="449" y="190"/>
                  <a:pt x="468" y="202"/>
                  <a:pt x="484" y="207"/>
                </a:cubicBezTo>
                <a:cubicBezTo>
                  <a:pt x="456" y="226"/>
                  <a:pt x="501" y="238"/>
                  <a:pt x="520" y="239"/>
                </a:cubicBezTo>
                <a:cubicBezTo>
                  <a:pt x="569" y="241"/>
                  <a:pt x="619" y="242"/>
                  <a:pt x="668" y="243"/>
                </a:cubicBezTo>
                <a:cubicBezTo>
                  <a:pt x="786" y="230"/>
                  <a:pt x="710" y="244"/>
                  <a:pt x="760" y="211"/>
                </a:cubicBezTo>
                <a:cubicBezTo>
                  <a:pt x="763" y="206"/>
                  <a:pt x="764" y="200"/>
                  <a:pt x="768" y="195"/>
                </a:cubicBezTo>
                <a:cubicBezTo>
                  <a:pt x="771" y="191"/>
                  <a:pt x="777" y="191"/>
                  <a:pt x="780" y="187"/>
                </a:cubicBezTo>
                <a:cubicBezTo>
                  <a:pt x="783" y="182"/>
                  <a:pt x="781" y="176"/>
                  <a:pt x="784" y="171"/>
                </a:cubicBezTo>
                <a:cubicBezTo>
                  <a:pt x="789" y="163"/>
                  <a:pt x="811" y="145"/>
                  <a:pt x="820" y="139"/>
                </a:cubicBezTo>
                <a:cubicBezTo>
                  <a:pt x="821" y="134"/>
                  <a:pt x="820" y="127"/>
                  <a:pt x="824" y="123"/>
                </a:cubicBezTo>
                <a:cubicBezTo>
                  <a:pt x="830" y="116"/>
                  <a:pt x="848" y="107"/>
                  <a:pt x="848" y="107"/>
                </a:cubicBezTo>
                <a:cubicBezTo>
                  <a:pt x="849" y="102"/>
                  <a:pt x="848" y="95"/>
                  <a:pt x="852" y="91"/>
                </a:cubicBezTo>
                <a:cubicBezTo>
                  <a:pt x="858" y="84"/>
                  <a:pt x="876" y="75"/>
                  <a:pt x="876" y="75"/>
                </a:cubicBezTo>
                <a:cubicBezTo>
                  <a:pt x="939" y="96"/>
                  <a:pt x="894" y="97"/>
                  <a:pt x="980" y="103"/>
                </a:cubicBezTo>
                <a:cubicBezTo>
                  <a:pt x="1018" y="116"/>
                  <a:pt x="996" y="110"/>
                  <a:pt x="1048" y="115"/>
                </a:cubicBezTo>
                <a:cubicBezTo>
                  <a:pt x="1089" y="123"/>
                  <a:pt x="1106" y="158"/>
                  <a:pt x="1144" y="171"/>
                </a:cubicBezTo>
                <a:cubicBezTo>
                  <a:pt x="1152" y="159"/>
                  <a:pt x="1156" y="161"/>
                  <a:pt x="1148" y="147"/>
                </a:cubicBezTo>
                <a:cubicBezTo>
                  <a:pt x="1143" y="139"/>
                  <a:pt x="1132" y="123"/>
                  <a:pt x="1132" y="123"/>
                </a:cubicBezTo>
                <a:cubicBezTo>
                  <a:pt x="1134" y="106"/>
                  <a:pt x="1142" y="89"/>
                  <a:pt x="1128" y="75"/>
                </a:cubicBezTo>
                <a:cubicBezTo>
                  <a:pt x="1121" y="68"/>
                  <a:pt x="1104" y="59"/>
                  <a:pt x="1104" y="59"/>
                </a:cubicBezTo>
                <a:cubicBezTo>
                  <a:pt x="1117" y="20"/>
                  <a:pt x="1096" y="80"/>
                  <a:pt x="1116" y="31"/>
                </a:cubicBezTo>
                <a:cubicBezTo>
                  <a:pt x="1119" y="23"/>
                  <a:pt x="1124" y="7"/>
                  <a:pt x="1124" y="7"/>
                </a:cubicBezTo>
                <a:cubicBezTo>
                  <a:pt x="1155" y="9"/>
                  <a:pt x="1189" y="0"/>
                  <a:pt x="1216" y="15"/>
                </a:cubicBezTo>
                <a:cubicBezTo>
                  <a:pt x="1235" y="26"/>
                  <a:pt x="1256" y="50"/>
                  <a:pt x="1276" y="59"/>
                </a:cubicBezTo>
                <a:cubicBezTo>
                  <a:pt x="1299" y="70"/>
                  <a:pt x="1336" y="72"/>
                  <a:pt x="1360" y="75"/>
                </a:cubicBezTo>
                <a:cubicBezTo>
                  <a:pt x="1404" y="90"/>
                  <a:pt x="1361" y="137"/>
                  <a:pt x="1348" y="163"/>
                </a:cubicBezTo>
                <a:cubicBezTo>
                  <a:pt x="1351" y="197"/>
                  <a:pt x="1353" y="227"/>
                  <a:pt x="1364" y="259"/>
                </a:cubicBezTo>
                <a:cubicBezTo>
                  <a:pt x="1366" y="305"/>
                  <a:pt x="1382" y="348"/>
                  <a:pt x="1356" y="387"/>
                </a:cubicBezTo>
                <a:cubicBezTo>
                  <a:pt x="1360" y="419"/>
                  <a:pt x="1356" y="427"/>
                  <a:pt x="1380" y="443"/>
                </a:cubicBezTo>
                <a:cubicBezTo>
                  <a:pt x="1368" y="466"/>
                  <a:pt x="1356" y="469"/>
                  <a:pt x="1332" y="475"/>
                </a:cubicBezTo>
                <a:cubicBezTo>
                  <a:pt x="1317" y="498"/>
                  <a:pt x="1307" y="502"/>
                  <a:pt x="1332" y="519"/>
                </a:cubicBezTo>
                <a:cubicBezTo>
                  <a:pt x="1345" y="538"/>
                  <a:pt x="1338" y="526"/>
                  <a:pt x="1348" y="555"/>
                </a:cubicBezTo>
                <a:cubicBezTo>
                  <a:pt x="1349" y="559"/>
                  <a:pt x="1352" y="567"/>
                  <a:pt x="1352" y="567"/>
                </a:cubicBezTo>
                <a:cubicBezTo>
                  <a:pt x="1338" y="589"/>
                  <a:pt x="1352" y="614"/>
                  <a:pt x="1364" y="635"/>
                </a:cubicBezTo>
                <a:cubicBezTo>
                  <a:pt x="1369" y="643"/>
                  <a:pt x="1380" y="659"/>
                  <a:pt x="1380" y="659"/>
                </a:cubicBezTo>
                <a:cubicBezTo>
                  <a:pt x="1366" y="729"/>
                  <a:pt x="1376" y="688"/>
                  <a:pt x="1336" y="675"/>
                </a:cubicBezTo>
                <a:cubicBezTo>
                  <a:pt x="1321" y="676"/>
                  <a:pt x="1306" y="676"/>
                  <a:pt x="1292" y="679"/>
                </a:cubicBezTo>
                <a:cubicBezTo>
                  <a:pt x="1261" y="685"/>
                  <a:pt x="1236" y="711"/>
                  <a:pt x="1204" y="719"/>
                </a:cubicBezTo>
                <a:cubicBezTo>
                  <a:pt x="1164" y="710"/>
                  <a:pt x="1107" y="675"/>
                  <a:pt x="1072" y="671"/>
                </a:cubicBezTo>
                <a:cubicBezTo>
                  <a:pt x="1026" y="666"/>
                  <a:pt x="979" y="666"/>
                  <a:pt x="932" y="663"/>
                </a:cubicBezTo>
                <a:cubicBezTo>
                  <a:pt x="891" y="642"/>
                  <a:pt x="855" y="666"/>
                  <a:pt x="816" y="679"/>
                </a:cubicBezTo>
                <a:cubicBezTo>
                  <a:pt x="801" y="684"/>
                  <a:pt x="776" y="703"/>
                  <a:pt x="776" y="703"/>
                </a:cubicBezTo>
                <a:cubicBezTo>
                  <a:pt x="763" y="723"/>
                  <a:pt x="767" y="751"/>
                  <a:pt x="744" y="759"/>
                </a:cubicBezTo>
                <a:cubicBezTo>
                  <a:pt x="734" y="774"/>
                  <a:pt x="722" y="776"/>
                  <a:pt x="712" y="791"/>
                </a:cubicBezTo>
                <a:cubicBezTo>
                  <a:pt x="705" y="843"/>
                  <a:pt x="718" y="850"/>
                  <a:pt x="680" y="863"/>
                </a:cubicBezTo>
                <a:cubicBezTo>
                  <a:pt x="664" y="852"/>
                  <a:pt x="646" y="837"/>
                  <a:pt x="628" y="831"/>
                </a:cubicBezTo>
                <a:cubicBezTo>
                  <a:pt x="607" y="799"/>
                  <a:pt x="574" y="744"/>
                  <a:pt x="540" y="727"/>
                </a:cubicBezTo>
                <a:cubicBezTo>
                  <a:pt x="530" y="708"/>
                  <a:pt x="521" y="706"/>
                  <a:pt x="504" y="695"/>
                </a:cubicBezTo>
                <a:cubicBezTo>
                  <a:pt x="495" y="677"/>
                  <a:pt x="485" y="670"/>
                  <a:pt x="468" y="659"/>
                </a:cubicBezTo>
                <a:cubicBezTo>
                  <a:pt x="448" y="629"/>
                  <a:pt x="460" y="641"/>
                  <a:pt x="436" y="623"/>
                </a:cubicBezTo>
                <a:cubicBezTo>
                  <a:pt x="437" y="615"/>
                  <a:pt x="441" y="607"/>
                  <a:pt x="440" y="599"/>
                </a:cubicBezTo>
                <a:cubicBezTo>
                  <a:pt x="439" y="594"/>
                  <a:pt x="433" y="592"/>
                  <a:pt x="432" y="587"/>
                </a:cubicBezTo>
                <a:cubicBezTo>
                  <a:pt x="429" y="572"/>
                  <a:pt x="449" y="563"/>
                  <a:pt x="460" y="559"/>
                </a:cubicBezTo>
                <a:cubicBezTo>
                  <a:pt x="471" y="513"/>
                  <a:pt x="454" y="568"/>
                  <a:pt x="476" y="535"/>
                </a:cubicBezTo>
                <a:cubicBezTo>
                  <a:pt x="497" y="504"/>
                  <a:pt x="462" y="531"/>
                  <a:pt x="492" y="511"/>
                </a:cubicBezTo>
                <a:cubicBezTo>
                  <a:pt x="511" y="473"/>
                  <a:pt x="496" y="477"/>
                  <a:pt x="528" y="483"/>
                </a:cubicBezTo>
                <a:cubicBezTo>
                  <a:pt x="553" y="500"/>
                  <a:pt x="591" y="500"/>
                  <a:pt x="620" y="503"/>
                </a:cubicBezTo>
                <a:cubicBezTo>
                  <a:pt x="625" y="500"/>
                  <a:pt x="634" y="501"/>
                  <a:pt x="636" y="495"/>
                </a:cubicBezTo>
                <a:cubicBezTo>
                  <a:pt x="641" y="482"/>
                  <a:pt x="604" y="467"/>
                  <a:pt x="604" y="467"/>
                </a:cubicBezTo>
                <a:cubicBezTo>
                  <a:pt x="605" y="458"/>
                  <a:pt x="622" y="416"/>
                  <a:pt x="612" y="407"/>
                </a:cubicBezTo>
                <a:cubicBezTo>
                  <a:pt x="609" y="404"/>
                  <a:pt x="561" y="392"/>
                  <a:pt x="560" y="391"/>
                </a:cubicBezTo>
                <a:cubicBezTo>
                  <a:pt x="537" y="382"/>
                  <a:pt x="532" y="378"/>
                  <a:pt x="516" y="367"/>
                </a:cubicBezTo>
                <a:cubicBezTo>
                  <a:pt x="480" y="373"/>
                  <a:pt x="443" y="383"/>
                  <a:pt x="408" y="395"/>
                </a:cubicBezTo>
                <a:cubicBezTo>
                  <a:pt x="396" y="412"/>
                  <a:pt x="365" y="424"/>
                  <a:pt x="344" y="431"/>
                </a:cubicBezTo>
                <a:cubicBezTo>
                  <a:pt x="325" y="460"/>
                  <a:pt x="352" y="507"/>
                  <a:pt x="316" y="519"/>
                </a:cubicBezTo>
                <a:cubicBezTo>
                  <a:pt x="309" y="516"/>
                  <a:pt x="302" y="516"/>
                  <a:pt x="296" y="511"/>
                </a:cubicBezTo>
                <a:cubicBezTo>
                  <a:pt x="287" y="503"/>
                  <a:pt x="278" y="462"/>
                  <a:pt x="268" y="455"/>
                </a:cubicBezTo>
                <a:cubicBezTo>
                  <a:pt x="255" y="446"/>
                  <a:pt x="245" y="436"/>
                  <a:pt x="232" y="427"/>
                </a:cubicBezTo>
                <a:cubicBezTo>
                  <a:pt x="220" y="402"/>
                  <a:pt x="180" y="331"/>
                  <a:pt x="156" y="315"/>
                </a:cubicBezTo>
                <a:cubicBezTo>
                  <a:pt x="128" y="273"/>
                  <a:pt x="173" y="336"/>
                  <a:pt x="132" y="295"/>
                </a:cubicBezTo>
                <a:cubicBezTo>
                  <a:pt x="111" y="274"/>
                  <a:pt x="117" y="264"/>
                  <a:pt x="92" y="251"/>
                </a:cubicBezTo>
                <a:cubicBezTo>
                  <a:pt x="82" y="237"/>
                  <a:pt x="81" y="225"/>
                  <a:pt x="64" y="219"/>
                </a:cubicBezTo>
                <a:cubicBezTo>
                  <a:pt x="50" y="198"/>
                  <a:pt x="29" y="165"/>
                  <a:pt x="0" y="17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7" name="Text Box 29"/>
          <p:cNvSpPr txBox="1">
            <a:spLocks noChangeArrowheads="1"/>
          </p:cNvSpPr>
          <p:nvPr/>
        </p:nvSpPr>
        <p:spPr bwMode="auto">
          <a:xfrm>
            <a:off x="2310210" y="4149080"/>
            <a:ext cx="1109662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Горячеключевской </a:t>
            </a:r>
          </a:p>
          <a:p>
            <a:pPr algn="ctr">
              <a:defRPr/>
            </a:pPr>
            <a:r>
              <a:rPr lang="ru-RU" sz="800" dirty="0"/>
              <a:t>охотзаказник</a:t>
            </a:r>
          </a:p>
          <a:p>
            <a:pPr algn="ctr">
              <a:defRPr/>
            </a:pPr>
            <a:r>
              <a:rPr lang="ru-RU" sz="800" dirty="0"/>
              <a:t>38,0 тыс. га</a:t>
            </a:r>
          </a:p>
        </p:txBody>
      </p:sp>
      <p:sp>
        <p:nvSpPr>
          <p:cNvPr id="15388" name="Text Box 33"/>
          <p:cNvSpPr txBox="1">
            <a:spLocks noChangeArrowheads="1"/>
          </p:cNvSpPr>
          <p:nvPr/>
        </p:nvSpPr>
        <p:spPr bwMode="auto">
          <a:xfrm>
            <a:off x="3275856" y="6417071"/>
            <a:ext cx="156686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Кавказский государственный</a:t>
            </a:r>
          </a:p>
          <a:p>
            <a:pPr algn="ctr">
              <a:defRPr/>
            </a:pPr>
            <a:r>
              <a:rPr lang="ru-RU" sz="800" dirty="0"/>
              <a:t>Биосферный заповедник</a:t>
            </a:r>
          </a:p>
          <a:p>
            <a:pPr algn="ctr">
              <a:defRPr/>
            </a:pPr>
            <a:r>
              <a:rPr lang="ru-RU" sz="800" dirty="0"/>
              <a:t>262,2 тыс. га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72188" y="697636"/>
            <a:ext cx="3071812" cy="523167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223" name="Группа 46"/>
          <p:cNvGrpSpPr>
            <a:grpSpLocks/>
          </p:cNvGrpSpPr>
          <p:nvPr/>
        </p:nvGrpSpPr>
        <p:grpSpPr bwMode="auto">
          <a:xfrm>
            <a:off x="6084888" y="1196975"/>
            <a:ext cx="3059112" cy="4537075"/>
            <a:chOff x="6084888" y="1196975"/>
            <a:chExt cx="3059112" cy="4537075"/>
          </a:xfrm>
        </p:grpSpPr>
        <p:sp>
          <p:nvSpPr>
            <p:cNvPr id="8236" name="Табличка 3"/>
            <p:cNvSpPr>
              <a:spLocks noChangeArrowheads="1"/>
            </p:cNvSpPr>
            <p:nvPr/>
          </p:nvSpPr>
          <p:spPr bwMode="auto">
            <a:xfrm>
              <a:off x="7667625" y="2997200"/>
              <a:ext cx="1295400" cy="935038"/>
            </a:xfrm>
            <a:prstGeom prst="plaque">
              <a:avLst>
                <a:gd name="adj" fmla="val 16667"/>
              </a:avLst>
            </a:prstGeom>
            <a:solidFill>
              <a:srgbClr val="FF00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Общая площадь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1 685 154 Га</a:t>
              </a:r>
            </a:p>
          </p:txBody>
        </p:sp>
        <p:sp>
          <p:nvSpPr>
            <p:cNvPr id="8237" name="Прямоугольник 8"/>
            <p:cNvSpPr>
              <a:spLocks noChangeArrowheads="1"/>
            </p:cNvSpPr>
            <p:nvPr/>
          </p:nvSpPr>
          <p:spPr bwMode="auto">
            <a:xfrm>
              <a:off x="6143636" y="2000240"/>
              <a:ext cx="1266825" cy="642937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лесного фонда 1 265 823 Га</a:t>
              </a:r>
            </a:p>
          </p:txBody>
        </p:sp>
        <p:sp>
          <p:nvSpPr>
            <p:cNvPr id="8238" name="Прямоугольник 5"/>
            <p:cNvSpPr>
              <a:spLocks noChangeArrowheads="1"/>
            </p:cNvSpPr>
            <p:nvPr/>
          </p:nvSpPr>
          <p:spPr bwMode="auto">
            <a:xfrm>
              <a:off x="6084888" y="3068638"/>
              <a:ext cx="1193800" cy="711200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населенных пунктов 1 730 Га</a:t>
              </a:r>
            </a:p>
          </p:txBody>
        </p:sp>
        <p:sp>
          <p:nvSpPr>
            <p:cNvPr id="8239" name="Прямоугольник 4"/>
            <p:cNvSpPr>
              <a:spLocks noChangeArrowheads="1"/>
            </p:cNvSpPr>
            <p:nvPr/>
          </p:nvSpPr>
          <p:spPr bwMode="auto">
            <a:xfrm>
              <a:off x="7353300" y="4891088"/>
              <a:ext cx="1790700" cy="842962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особо охраняемых природных территорий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369 945 Га</a:t>
              </a:r>
            </a:p>
          </p:txBody>
        </p:sp>
        <p:sp>
          <p:nvSpPr>
            <p:cNvPr id="8240" name="Прямоугольник 7"/>
            <p:cNvSpPr>
              <a:spLocks noChangeArrowheads="1"/>
            </p:cNvSpPr>
            <p:nvPr/>
          </p:nvSpPr>
          <p:spPr bwMode="auto">
            <a:xfrm>
              <a:off x="6084888" y="4149725"/>
              <a:ext cx="1382712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иных категорий 13 696 Га</a:t>
              </a:r>
            </a:p>
          </p:txBody>
        </p:sp>
        <p:sp>
          <p:nvSpPr>
            <p:cNvPr id="8241" name="Прямоугольник 6"/>
            <p:cNvSpPr>
              <a:spLocks noChangeArrowheads="1"/>
            </p:cNvSpPr>
            <p:nvPr/>
          </p:nvSpPr>
          <p:spPr bwMode="auto">
            <a:xfrm>
              <a:off x="7380288" y="1196975"/>
              <a:ext cx="1641475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обороны и безопасности 33960 Га</a:t>
              </a:r>
            </a:p>
          </p:txBody>
        </p:sp>
        <p:sp>
          <p:nvSpPr>
            <p:cNvPr id="8242" name="Line 144"/>
            <p:cNvSpPr>
              <a:spLocks noChangeShapeType="1"/>
            </p:cNvSpPr>
            <p:nvPr/>
          </p:nvSpPr>
          <p:spPr bwMode="auto">
            <a:xfrm flipV="1">
              <a:off x="8316913" y="1844675"/>
              <a:ext cx="0" cy="11525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45"/>
            <p:cNvSpPr>
              <a:spLocks noChangeShapeType="1"/>
            </p:cNvSpPr>
            <p:nvPr/>
          </p:nvSpPr>
          <p:spPr bwMode="auto">
            <a:xfrm flipH="1" flipV="1">
              <a:off x="7451725" y="2276475"/>
              <a:ext cx="433388" cy="7207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46"/>
            <p:cNvSpPr>
              <a:spLocks noChangeShapeType="1"/>
            </p:cNvSpPr>
            <p:nvPr/>
          </p:nvSpPr>
          <p:spPr bwMode="auto">
            <a:xfrm flipH="1" flipV="1">
              <a:off x="7235825" y="3429000"/>
              <a:ext cx="43180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147"/>
            <p:cNvSpPr>
              <a:spLocks noChangeShapeType="1"/>
            </p:cNvSpPr>
            <p:nvPr/>
          </p:nvSpPr>
          <p:spPr bwMode="auto">
            <a:xfrm>
              <a:off x="8316913" y="3933825"/>
              <a:ext cx="0" cy="9350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148"/>
            <p:cNvSpPr>
              <a:spLocks noChangeShapeType="1"/>
            </p:cNvSpPr>
            <p:nvPr/>
          </p:nvSpPr>
          <p:spPr bwMode="auto">
            <a:xfrm flipH="1">
              <a:off x="7451725" y="3933825"/>
              <a:ext cx="433388" cy="5032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92" name="Text Box 34"/>
          <p:cNvSpPr txBox="1">
            <a:spLocks noChangeArrowheads="1"/>
          </p:cNvSpPr>
          <p:nvPr/>
        </p:nvSpPr>
        <p:spPr bwMode="auto">
          <a:xfrm>
            <a:off x="4716016" y="5157192"/>
            <a:ext cx="1193800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 err="1"/>
              <a:t>Псебайский</a:t>
            </a:r>
            <a:r>
              <a:rPr lang="ru-RU" sz="800" dirty="0"/>
              <a:t> заказник</a:t>
            </a:r>
          </a:p>
          <a:p>
            <a:pPr algn="ctr">
              <a:defRPr/>
            </a:pPr>
            <a:r>
              <a:rPr lang="ru-RU" sz="800" dirty="0"/>
              <a:t>37,4 тыс. га</a:t>
            </a:r>
          </a:p>
        </p:txBody>
      </p:sp>
      <p:sp>
        <p:nvSpPr>
          <p:cNvPr id="15393" name="Text Box 31"/>
          <p:cNvSpPr txBox="1">
            <a:spLocks noChangeArrowheads="1"/>
          </p:cNvSpPr>
          <p:nvPr/>
        </p:nvSpPr>
        <p:spPr bwMode="auto">
          <a:xfrm>
            <a:off x="2843808" y="5373216"/>
            <a:ext cx="12287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Туапсинский заказник</a:t>
            </a:r>
          </a:p>
          <a:p>
            <a:pPr algn="ctr">
              <a:defRPr/>
            </a:pPr>
            <a:r>
              <a:rPr lang="ru-RU" sz="800" dirty="0"/>
              <a:t>15,0 тыс. га</a:t>
            </a:r>
          </a:p>
        </p:txBody>
      </p:sp>
      <p:sp>
        <p:nvSpPr>
          <p:cNvPr id="15394" name="Text Box 32"/>
          <p:cNvSpPr txBox="1">
            <a:spLocks noChangeArrowheads="1"/>
          </p:cNvSpPr>
          <p:nvPr/>
        </p:nvSpPr>
        <p:spPr bwMode="auto">
          <a:xfrm>
            <a:off x="2912939" y="5841008"/>
            <a:ext cx="1443037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Головинский</a:t>
            </a:r>
          </a:p>
          <a:p>
            <a:pPr algn="ctr">
              <a:defRPr/>
            </a:pPr>
            <a:r>
              <a:rPr lang="ru-RU" sz="800" dirty="0"/>
              <a:t>республиканский заказник</a:t>
            </a:r>
          </a:p>
          <a:p>
            <a:pPr algn="ctr">
              <a:defRPr/>
            </a:pPr>
            <a:r>
              <a:rPr lang="ru-RU" sz="800" dirty="0"/>
              <a:t>50,0 тыс. га</a:t>
            </a:r>
          </a:p>
        </p:txBody>
      </p:sp>
      <p:sp>
        <p:nvSpPr>
          <p:cNvPr id="15395" name="Text Box 30"/>
          <p:cNvSpPr txBox="1">
            <a:spLocks noChangeArrowheads="1"/>
          </p:cNvSpPr>
          <p:nvPr/>
        </p:nvSpPr>
        <p:spPr bwMode="auto">
          <a:xfrm>
            <a:off x="2668892" y="4689475"/>
            <a:ext cx="138747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«Причерноморский»</a:t>
            </a:r>
          </a:p>
          <a:p>
            <a:pPr algn="ctr">
              <a:defRPr/>
            </a:pPr>
            <a:r>
              <a:rPr lang="ru-RU" sz="800" dirty="0"/>
              <a:t>государственный</a:t>
            </a:r>
          </a:p>
          <a:p>
            <a:pPr algn="ctr">
              <a:defRPr/>
            </a:pPr>
            <a:r>
              <a:rPr lang="ru-RU" sz="800" dirty="0"/>
              <a:t>Природный охотзаказник</a:t>
            </a:r>
          </a:p>
          <a:p>
            <a:pPr algn="ctr">
              <a:defRPr/>
            </a:pPr>
            <a:r>
              <a:rPr lang="ru-RU" sz="800" dirty="0"/>
              <a:t>58,8 тыс. га</a:t>
            </a:r>
          </a:p>
        </p:txBody>
      </p:sp>
      <p:sp>
        <p:nvSpPr>
          <p:cNvPr id="8228" name="Rectangle 39"/>
          <p:cNvSpPr>
            <a:spLocks noChangeArrowheads="1"/>
          </p:cNvSpPr>
          <p:nvPr/>
        </p:nvSpPr>
        <p:spPr bwMode="auto">
          <a:xfrm>
            <a:off x="6072188" y="5929313"/>
            <a:ext cx="3071812" cy="1000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0" tIns="45660" rIns="91310" bIns="45660" anchor="ctr"/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29" name="Freeform 15"/>
          <p:cNvSpPr>
            <a:spLocks/>
          </p:cNvSpPr>
          <p:nvPr/>
        </p:nvSpPr>
        <p:spPr bwMode="auto">
          <a:xfrm>
            <a:off x="6500813" y="6335713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0" name="TextBox 50"/>
          <p:cNvSpPr txBox="1">
            <a:spLocks noChangeArrowheads="1"/>
          </p:cNvSpPr>
          <p:nvPr/>
        </p:nvSpPr>
        <p:spPr bwMode="auto">
          <a:xfrm>
            <a:off x="6858000" y="6215063"/>
            <a:ext cx="207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Земли особо охраняемых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природных территорий</a:t>
            </a:r>
          </a:p>
        </p:txBody>
      </p:sp>
      <p:sp>
        <p:nvSpPr>
          <p:cNvPr id="8231" name="TextBox 51"/>
          <p:cNvSpPr txBox="1">
            <a:spLocks noChangeArrowheads="1"/>
          </p:cNvSpPr>
          <p:nvPr/>
        </p:nvSpPr>
        <p:spPr bwMode="auto">
          <a:xfrm>
            <a:off x="6643688" y="5929313"/>
            <a:ext cx="184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Условные обозначения</a:t>
            </a:r>
          </a:p>
        </p:txBody>
      </p:sp>
      <p:sp>
        <p:nvSpPr>
          <p:cNvPr id="8232" name="AutoShape 53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33" name="AutoShape 55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ПРИНАДЛЕЖНОСТЬ ЛЕСНЫХ УГОДИЙ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361F002F-6A19-4378-AB54-2DA7377DD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" y="4878217"/>
            <a:ext cx="2621192" cy="31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BE6183E-4F44-44F8-8DA6-CA287CA73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" y="5145097"/>
            <a:ext cx="2599219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Анапа">
            <a:extLst>
              <a:ext uri="{FF2B5EF4-FFF2-40B4-BE49-F238E27FC236}">
                <a16:creationId xmlns:a16="http://schemas.microsoft.com/office/drawing/2014/main" id="{EEDA85C6-1544-4CAF-BAD0-A20DD834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76" y="670251"/>
            <a:ext cx="9158176" cy="618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26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ЛЕСОПОЖАРНОЙ ОБСТАНОВКИ </a:t>
            </a:r>
          </a:p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СОЧИ КРАСНОДАРСКОГО КРАЯ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5894FD8-3331-4827-9064-EB729ACD1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</a:t>
            </a:r>
            <a:r>
              <a:rPr lang="ru-RU" sz="1200" dirty="0" smtClean="0">
                <a:solidFill>
                  <a:schemeClr val="bg1"/>
                </a:solidFill>
              </a:rPr>
              <a:t>Г. </a:t>
            </a:r>
            <a:r>
              <a:rPr lang="ru-RU" sz="1200" dirty="0">
                <a:solidFill>
                  <a:schemeClr val="bg1"/>
                </a:solidFill>
              </a:rPr>
              <a:t>АНАПА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74C102-E73F-455B-9D48-41573EF0F552}"/>
              </a:ext>
            </a:extLst>
          </p:cNvPr>
          <p:cNvGrpSpPr/>
          <p:nvPr/>
        </p:nvGrpSpPr>
        <p:grpSpPr>
          <a:xfrm>
            <a:off x="7164290" y="4676913"/>
            <a:ext cx="2088351" cy="2135950"/>
            <a:chOff x="7235829" y="4725144"/>
            <a:chExt cx="2088351" cy="2135950"/>
          </a:xfrm>
        </p:grpSpPr>
        <p:sp>
          <p:nvSpPr>
            <p:cNvPr id="22" name="Rectangle 903">
              <a:extLst>
                <a:ext uri="{FF2B5EF4-FFF2-40B4-BE49-F238E27FC236}">
                  <a16:creationId xmlns:a16="http://schemas.microsoft.com/office/drawing/2014/main" id="{9804347C-5D74-4A61-AFEE-F1014514E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Text Box 64">
              <a:extLst>
                <a:ext uri="{FF2B5EF4-FFF2-40B4-BE49-F238E27FC236}">
                  <a16:creationId xmlns:a16="http://schemas.microsoft.com/office/drawing/2014/main" id="{9E4E132D-00FF-4BB4-BA30-7F75C01D3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24" name="Group 48">
              <a:extLst>
                <a:ext uri="{FF2B5EF4-FFF2-40B4-BE49-F238E27FC236}">
                  <a16:creationId xmlns:a16="http://schemas.microsoft.com/office/drawing/2014/main" id="{BCFC37AF-3030-40A0-B27B-AD922424D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33" name="Line 49">
                <a:extLst>
                  <a:ext uri="{FF2B5EF4-FFF2-40B4-BE49-F238E27FC236}">
                    <a16:creationId xmlns:a16="http://schemas.microsoft.com/office/drawing/2014/main" id="{D05C1089-31B7-40AE-A967-B05A2C262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Line 50">
                <a:extLst>
                  <a:ext uri="{FF2B5EF4-FFF2-40B4-BE49-F238E27FC236}">
                    <a16:creationId xmlns:a16="http://schemas.microsoft.com/office/drawing/2014/main" id="{4DA3527B-3859-4A59-A46C-5414BEF21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Line 51">
                <a:extLst>
                  <a:ext uri="{FF2B5EF4-FFF2-40B4-BE49-F238E27FC236}">
                    <a16:creationId xmlns:a16="http://schemas.microsoft.com/office/drawing/2014/main" id="{DA290233-F42B-465C-9162-A2560B205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Line 52">
                <a:extLst>
                  <a:ext uri="{FF2B5EF4-FFF2-40B4-BE49-F238E27FC236}">
                    <a16:creationId xmlns:a16="http://schemas.microsoft.com/office/drawing/2014/main" id="{0D2F503E-FF37-4157-89D8-D7F720DBE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B6717207-FC35-473A-9DC8-D1FE176F3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id="{1931F49B-AD83-4B28-BFA6-792841F17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27" name="Text Box 64">
              <a:extLst>
                <a:ext uri="{FF2B5EF4-FFF2-40B4-BE49-F238E27FC236}">
                  <a16:creationId xmlns:a16="http://schemas.microsoft.com/office/drawing/2014/main" id="{E9BDDF01-B819-4691-A2CE-1A246EE03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28" name="Text Box 64">
              <a:extLst>
                <a:ext uri="{FF2B5EF4-FFF2-40B4-BE49-F238E27FC236}">
                  <a16:creationId xmlns:a16="http://schemas.microsoft.com/office/drawing/2014/main" id="{FBA33455-11DB-48DB-8118-6299D5FB3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29" name="Object 170">
              <a:extLst>
                <a:ext uri="{FF2B5EF4-FFF2-40B4-BE49-F238E27FC236}">
                  <a16:creationId xmlns:a16="http://schemas.microsoft.com/office/drawing/2014/main" id="{FCDBA7E5-844D-4AAD-A795-AD21200F41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89" name="Clip" r:id="rId4" imgW="403250" imgH="226771" progId="MS_ClipArt_Gallery.2">
                    <p:embed/>
                  </p:oleObj>
                </mc:Choice>
                <mc:Fallback>
                  <p:oleObj name="Clip" r:id="rId4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47">
              <a:extLst>
                <a:ext uri="{FF2B5EF4-FFF2-40B4-BE49-F238E27FC236}">
                  <a16:creationId xmlns:a16="http://schemas.microsoft.com/office/drawing/2014/main" id="{D2F3078D-C84B-48D9-85F8-68E83B0D8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31" name="Rectangle 200">
              <a:extLst>
                <a:ext uri="{FF2B5EF4-FFF2-40B4-BE49-F238E27FC236}">
                  <a16:creationId xmlns:a16="http://schemas.microsoft.com/office/drawing/2014/main" id="{9920C751-C22C-4113-A0ED-379B2277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32" name="Text Box 47">
              <a:extLst>
                <a:ext uri="{FF2B5EF4-FFF2-40B4-BE49-F238E27FC236}">
                  <a16:creationId xmlns:a16="http://schemas.microsoft.com/office/drawing/2014/main" id="{646450BC-41F2-43CD-960A-8D02F83DA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37" name="AutoShape 172">
            <a:extLst>
              <a:ext uri="{FF2B5EF4-FFF2-40B4-BE49-F238E27FC236}">
                <a16:creationId xmlns:a16="http://schemas.microsoft.com/office/drawing/2014/main" id="{4576AE19-5D60-4898-919D-FCFA6AC9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689" y="3518369"/>
            <a:ext cx="1225550" cy="576263"/>
          </a:xfrm>
          <a:prstGeom prst="wedgeRectCallout">
            <a:avLst>
              <a:gd name="adj1" fmla="val 79147"/>
              <a:gd name="adj2" fmla="val 52046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48" name="Oval 110">
            <a:extLst>
              <a:ext uri="{FF2B5EF4-FFF2-40B4-BE49-F238E27FC236}">
                <a16:creationId xmlns:a16="http://schemas.microsoft.com/office/drawing/2014/main" id="{B5EA0CF5-F078-4E19-9242-05711CD4F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39" y="4417875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49" name="Group 397">
            <a:extLst>
              <a:ext uri="{FF2B5EF4-FFF2-40B4-BE49-F238E27FC236}">
                <a16:creationId xmlns:a16="http://schemas.microsoft.com/office/drawing/2014/main" id="{07646E72-49FC-4008-8B57-5CE95A2DA4EF}"/>
              </a:ext>
            </a:extLst>
          </p:cNvPr>
          <p:cNvGrpSpPr>
            <a:grpSpLocks/>
          </p:cNvGrpSpPr>
          <p:nvPr/>
        </p:nvGrpSpPr>
        <p:grpSpPr bwMode="auto">
          <a:xfrm>
            <a:off x="5258499" y="4365468"/>
            <a:ext cx="255588" cy="233363"/>
            <a:chOff x="578" y="-479"/>
            <a:chExt cx="226" cy="206"/>
          </a:xfrm>
        </p:grpSpPr>
        <p:grpSp>
          <p:nvGrpSpPr>
            <p:cNvPr id="50" name="Group 48">
              <a:extLst>
                <a:ext uri="{FF2B5EF4-FFF2-40B4-BE49-F238E27FC236}">
                  <a16:creationId xmlns:a16="http://schemas.microsoft.com/office/drawing/2014/main" id="{5DF29F11-89A4-41E6-9CA2-5FB7C9067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53" name="Line 49">
                <a:extLst>
                  <a:ext uri="{FF2B5EF4-FFF2-40B4-BE49-F238E27FC236}">
                    <a16:creationId xmlns:a16="http://schemas.microsoft.com/office/drawing/2014/main" id="{F3058F56-A934-45D6-AA39-C41269B4E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4" name="Line 50">
                <a:extLst>
                  <a:ext uri="{FF2B5EF4-FFF2-40B4-BE49-F238E27FC236}">
                    <a16:creationId xmlns:a16="http://schemas.microsoft.com/office/drawing/2014/main" id="{97439BF1-7F6F-4BE8-AC48-519093D37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Line 51">
                <a:extLst>
                  <a:ext uri="{FF2B5EF4-FFF2-40B4-BE49-F238E27FC236}">
                    <a16:creationId xmlns:a16="http://schemas.microsoft.com/office/drawing/2014/main" id="{00E8058F-FDF1-498D-9680-25B8D93DD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" name="Line 52">
                <a:extLst>
                  <a:ext uri="{FF2B5EF4-FFF2-40B4-BE49-F238E27FC236}">
                    <a16:creationId xmlns:a16="http://schemas.microsoft.com/office/drawing/2014/main" id="{6DF11345-1589-4F59-B325-BFCB79BD1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0584E803-5A92-487A-9E23-D84A120BD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52" name="Text Box 54">
              <a:extLst>
                <a:ext uri="{FF2B5EF4-FFF2-40B4-BE49-F238E27FC236}">
                  <a16:creationId xmlns:a16="http://schemas.microsoft.com/office/drawing/2014/main" id="{F1F75E21-4D2A-4830-9793-32C9D0287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60" name="Rectangle 144">
            <a:extLst>
              <a:ext uri="{FF2B5EF4-FFF2-40B4-BE49-F238E27FC236}">
                <a16:creationId xmlns:a16="http://schemas.microsoft.com/office/drawing/2014/main" id="{1D26D451-1861-414B-A747-5626A715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954" y="607980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Большой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Утриш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4" name="Rectangle 144">
            <a:extLst>
              <a:ext uri="{FF2B5EF4-FFF2-40B4-BE49-F238E27FC236}">
                <a16:creationId xmlns:a16="http://schemas.microsoft.com/office/drawing/2014/main" id="{DDA9941A-0BFA-4138-9FA5-E41A529D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769" y="5549102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Малый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Утриш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71" name="Object 565">
            <a:extLst>
              <a:ext uri="{FF2B5EF4-FFF2-40B4-BE49-F238E27FC236}">
                <a16:creationId xmlns:a16="http://schemas.microsoft.com/office/drawing/2014/main" id="{E520CE88-2BED-473E-9251-7A2553693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287770"/>
              </p:ext>
            </p:extLst>
          </p:nvPr>
        </p:nvGraphicFramePr>
        <p:xfrm>
          <a:off x="5421119" y="5664291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0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119" y="5664291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65">
            <a:extLst>
              <a:ext uri="{FF2B5EF4-FFF2-40B4-BE49-F238E27FC236}">
                <a16:creationId xmlns:a16="http://schemas.microsoft.com/office/drawing/2014/main" id="{59715151-249E-49EF-9F47-2B2FBD5AD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699827"/>
              </p:ext>
            </p:extLst>
          </p:nvPr>
        </p:nvGraphicFramePr>
        <p:xfrm>
          <a:off x="5717357" y="6275301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1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7357" y="6275301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8" name="Group 397">
            <a:extLst>
              <a:ext uri="{FF2B5EF4-FFF2-40B4-BE49-F238E27FC236}">
                <a16:creationId xmlns:a16="http://schemas.microsoft.com/office/drawing/2014/main" id="{C6D173D5-F048-4C68-8AF2-BE4A37F2BA4E}"/>
              </a:ext>
            </a:extLst>
          </p:cNvPr>
          <p:cNvGrpSpPr>
            <a:grpSpLocks/>
          </p:cNvGrpSpPr>
          <p:nvPr/>
        </p:nvGrpSpPr>
        <p:grpSpPr bwMode="auto">
          <a:xfrm>
            <a:off x="5503909" y="5288365"/>
            <a:ext cx="255588" cy="233363"/>
            <a:chOff x="578" y="-479"/>
            <a:chExt cx="226" cy="206"/>
          </a:xfrm>
        </p:grpSpPr>
        <p:grpSp>
          <p:nvGrpSpPr>
            <p:cNvPr id="99" name="Group 48">
              <a:extLst>
                <a:ext uri="{FF2B5EF4-FFF2-40B4-BE49-F238E27FC236}">
                  <a16:creationId xmlns:a16="http://schemas.microsoft.com/office/drawing/2014/main" id="{A9ACA19D-580B-4B64-A2D6-F228F00242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02" name="Line 49">
                <a:extLst>
                  <a:ext uri="{FF2B5EF4-FFF2-40B4-BE49-F238E27FC236}">
                    <a16:creationId xmlns:a16="http://schemas.microsoft.com/office/drawing/2014/main" id="{986E2FA6-BD46-4A74-A710-8DC47AF7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" name="Line 50">
                <a:extLst>
                  <a:ext uri="{FF2B5EF4-FFF2-40B4-BE49-F238E27FC236}">
                    <a16:creationId xmlns:a16="http://schemas.microsoft.com/office/drawing/2014/main" id="{ACC9119B-8154-4FAA-936F-7D4D06670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" name="Line 51">
                <a:extLst>
                  <a:ext uri="{FF2B5EF4-FFF2-40B4-BE49-F238E27FC236}">
                    <a16:creationId xmlns:a16="http://schemas.microsoft.com/office/drawing/2014/main" id="{8619336D-F8A6-4C16-8A79-3D5A155C9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" name="Line 52">
                <a:extLst>
                  <a:ext uri="{FF2B5EF4-FFF2-40B4-BE49-F238E27FC236}">
                    <a16:creationId xmlns:a16="http://schemas.microsoft.com/office/drawing/2014/main" id="{8B293D54-B724-4266-B42D-3DEB39C17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0" name="Freeform 53">
              <a:extLst>
                <a:ext uri="{FF2B5EF4-FFF2-40B4-BE49-F238E27FC236}">
                  <a16:creationId xmlns:a16="http://schemas.microsoft.com/office/drawing/2014/main" id="{8BF4B693-D440-4938-A9C9-41E7F246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1" name="Text Box 54">
              <a:extLst>
                <a:ext uri="{FF2B5EF4-FFF2-40B4-BE49-F238E27FC236}">
                  <a16:creationId xmlns:a16="http://schemas.microsoft.com/office/drawing/2014/main" id="{5BFB2818-B3CD-4953-B4B1-44D595C1C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" name="Group 397">
            <a:extLst>
              <a:ext uri="{FF2B5EF4-FFF2-40B4-BE49-F238E27FC236}">
                <a16:creationId xmlns:a16="http://schemas.microsoft.com/office/drawing/2014/main" id="{81ABDF00-E53E-4B65-9B11-BCE1D1FD08F3}"/>
              </a:ext>
            </a:extLst>
          </p:cNvPr>
          <p:cNvGrpSpPr>
            <a:grpSpLocks/>
          </p:cNvGrpSpPr>
          <p:nvPr/>
        </p:nvGrpSpPr>
        <p:grpSpPr bwMode="auto">
          <a:xfrm>
            <a:off x="5172478" y="4823188"/>
            <a:ext cx="255588" cy="233363"/>
            <a:chOff x="578" y="-479"/>
            <a:chExt cx="226" cy="206"/>
          </a:xfrm>
        </p:grpSpPr>
        <p:grpSp>
          <p:nvGrpSpPr>
            <p:cNvPr id="123" name="Group 48">
              <a:extLst>
                <a:ext uri="{FF2B5EF4-FFF2-40B4-BE49-F238E27FC236}">
                  <a16:creationId xmlns:a16="http://schemas.microsoft.com/office/drawing/2014/main" id="{033C9D68-DC33-40E3-A565-175478399F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6" name="Line 49">
                <a:extLst>
                  <a:ext uri="{FF2B5EF4-FFF2-40B4-BE49-F238E27FC236}">
                    <a16:creationId xmlns:a16="http://schemas.microsoft.com/office/drawing/2014/main" id="{1F78176F-59D3-445E-8445-3FE1E1FA3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" name="Line 50">
                <a:extLst>
                  <a:ext uri="{FF2B5EF4-FFF2-40B4-BE49-F238E27FC236}">
                    <a16:creationId xmlns:a16="http://schemas.microsoft.com/office/drawing/2014/main" id="{8541649C-8211-46A0-B6FF-984D414EF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" name="Line 51">
                <a:extLst>
                  <a:ext uri="{FF2B5EF4-FFF2-40B4-BE49-F238E27FC236}">
                    <a16:creationId xmlns:a16="http://schemas.microsoft.com/office/drawing/2014/main" id="{32880C44-E8D8-45D8-B6C4-C5196C040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9" name="Line 52">
                <a:extLst>
                  <a:ext uri="{FF2B5EF4-FFF2-40B4-BE49-F238E27FC236}">
                    <a16:creationId xmlns:a16="http://schemas.microsoft.com/office/drawing/2014/main" id="{429A75E4-28C3-4D64-B5B6-6500D7A4C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id="{712D35EF-CE17-4325-A7A1-DF6B2FC8B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5" name="Text Box 54">
              <a:extLst>
                <a:ext uri="{FF2B5EF4-FFF2-40B4-BE49-F238E27FC236}">
                  <a16:creationId xmlns:a16="http://schemas.microsoft.com/office/drawing/2014/main" id="{7FD142A9-34CB-406A-AF62-7821DC3C3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" name="Oval 110">
            <a:extLst>
              <a:ext uri="{FF2B5EF4-FFF2-40B4-BE49-F238E27FC236}">
                <a16:creationId xmlns:a16="http://schemas.microsoft.com/office/drawing/2014/main" id="{27DBA7DC-5FAD-48A6-8843-87DC2F4B0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11" y="5160782"/>
            <a:ext cx="20620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charset="0"/>
              </a:rPr>
              <a:t>Т</a:t>
            </a: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00BCA803-6EB4-4CED-A095-ABF9C3E2DAB5}"/>
              </a:ext>
            </a:extLst>
          </p:cNvPr>
          <p:cNvGrpSpPr/>
          <p:nvPr/>
        </p:nvGrpSpPr>
        <p:grpSpPr>
          <a:xfrm>
            <a:off x="6487010" y="3029264"/>
            <a:ext cx="2528280" cy="1263829"/>
            <a:chOff x="6428209" y="4993020"/>
            <a:chExt cx="2608288" cy="707551"/>
          </a:xfrm>
        </p:grpSpPr>
        <p:sp>
          <p:nvSpPr>
            <p:cNvPr id="134" name="Text Box 830">
              <a:extLst>
                <a:ext uri="{FF2B5EF4-FFF2-40B4-BE49-F238E27FC236}">
                  <a16:creationId xmlns:a16="http://schemas.microsoft.com/office/drawing/2014/main" id="{7E543730-C9EA-49EA-BEB6-88F14D5D8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52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- 31334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156728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- 137,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35" name="Rectangle 84">
              <a:extLst>
                <a:ext uri="{FF2B5EF4-FFF2-40B4-BE49-F238E27FC236}">
                  <a16:creationId xmlns:a16="http://schemas.microsoft.com/office/drawing/2014/main" id="{E1608ED8-DEF3-4DF8-845A-3D78E50CA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36" name="Picture 2">
            <a:extLst>
              <a:ext uri="{FF2B5EF4-FFF2-40B4-BE49-F238E27FC236}">
                <a16:creationId xmlns:a16="http://schemas.microsoft.com/office/drawing/2014/main" id="{45AFF481-03BB-44FD-B660-73747B03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761285"/>
            <a:ext cx="3462985" cy="180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2">
            <a:extLst>
              <a:ext uri="{FF2B5EF4-FFF2-40B4-BE49-F238E27FC236}">
                <a16:creationId xmlns:a16="http://schemas.microsoft.com/office/drawing/2014/main" id="{25AED923-FA7F-4A64-A8B2-26422203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6" y="3145168"/>
            <a:ext cx="2695462" cy="370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8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оврос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49"/>
            <a:ext cx="9169400" cy="61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1893888" y="-5794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269" name="Group 397"/>
          <p:cNvGrpSpPr>
            <a:grpSpLocks/>
          </p:cNvGrpSpPr>
          <p:nvPr/>
        </p:nvGrpSpPr>
        <p:grpSpPr bwMode="auto">
          <a:xfrm>
            <a:off x="4140202" y="981076"/>
            <a:ext cx="257175" cy="233363"/>
            <a:chOff x="578" y="-479"/>
            <a:chExt cx="226" cy="206"/>
          </a:xfrm>
        </p:grpSpPr>
        <p:grpSp>
          <p:nvGrpSpPr>
            <p:cNvPr id="1139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40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40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40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0" name="Group 397"/>
          <p:cNvGrpSpPr>
            <a:grpSpLocks/>
          </p:cNvGrpSpPr>
          <p:nvPr/>
        </p:nvGrpSpPr>
        <p:grpSpPr bwMode="auto">
          <a:xfrm>
            <a:off x="4572000" y="4868863"/>
            <a:ext cx="255588" cy="233363"/>
            <a:chOff x="578" y="-479"/>
            <a:chExt cx="226" cy="206"/>
          </a:xfrm>
        </p:grpSpPr>
        <p:grpSp>
          <p:nvGrpSpPr>
            <p:cNvPr id="11392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9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93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94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4" name="Group 397"/>
          <p:cNvGrpSpPr>
            <a:grpSpLocks/>
          </p:cNvGrpSpPr>
          <p:nvPr/>
        </p:nvGrpSpPr>
        <p:grpSpPr bwMode="auto">
          <a:xfrm>
            <a:off x="3995740" y="2420937"/>
            <a:ext cx="257175" cy="233363"/>
            <a:chOff x="578" y="-479"/>
            <a:chExt cx="226" cy="206"/>
          </a:xfrm>
        </p:grpSpPr>
        <p:grpSp>
          <p:nvGrpSpPr>
            <p:cNvPr id="1138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8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8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8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5" name="Group 397"/>
          <p:cNvGrpSpPr>
            <a:grpSpLocks/>
          </p:cNvGrpSpPr>
          <p:nvPr/>
        </p:nvGrpSpPr>
        <p:grpSpPr bwMode="auto">
          <a:xfrm>
            <a:off x="6443665" y="4581525"/>
            <a:ext cx="257175" cy="233363"/>
            <a:chOff x="578" y="-479"/>
            <a:chExt cx="226" cy="206"/>
          </a:xfrm>
        </p:grpSpPr>
        <p:grpSp>
          <p:nvGrpSpPr>
            <p:cNvPr id="1137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7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7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6" name="Group 397"/>
          <p:cNvGrpSpPr>
            <a:grpSpLocks/>
          </p:cNvGrpSpPr>
          <p:nvPr/>
        </p:nvGrpSpPr>
        <p:grpSpPr bwMode="auto">
          <a:xfrm>
            <a:off x="7019925" y="4868863"/>
            <a:ext cx="255588" cy="233363"/>
            <a:chOff x="578" y="-479"/>
            <a:chExt cx="226" cy="206"/>
          </a:xfrm>
        </p:grpSpPr>
        <p:grpSp>
          <p:nvGrpSpPr>
            <p:cNvPr id="1136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8" name="Group 397"/>
          <p:cNvGrpSpPr>
            <a:grpSpLocks/>
          </p:cNvGrpSpPr>
          <p:nvPr/>
        </p:nvGrpSpPr>
        <p:grpSpPr bwMode="auto">
          <a:xfrm>
            <a:off x="5580065" y="3573463"/>
            <a:ext cx="255587" cy="233363"/>
            <a:chOff x="578" y="-479"/>
            <a:chExt cx="226" cy="206"/>
          </a:xfrm>
        </p:grpSpPr>
        <p:grpSp>
          <p:nvGrpSpPr>
            <p:cNvPr id="1135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5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5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5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1281" name="Freeform 89"/>
          <p:cNvSpPr>
            <a:spLocks/>
          </p:cNvSpPr>
          <p:nvPr/>
        </p:nvSpPr>
        <p:spPr bwMode="auto">
          <a:xfrm>
            <a:off x="3132140" y="2103439"/>
            <a:ext cx="5170487" cy="3630612"/>
          </a:xfrm>
          <a:custGeom>
            <a:avLst/>
            <a:gdLst>
              <a:gd name="T0" fmla="*/ 2147483647 w 3257"/>
              <a:gd name="T1" fmla="*/ 2147483647 h 2287"/>
              <a:gd name="T2" fmla="*/ 2147483647 w 3257"/>
              <a:gd name="T3" fmla="*/ 2147483647 h 2287"/>
              <a:gd name="T4" fmla="*/ 2147483647 w 3257"/>
              <a:gd name="T5" fmla="*/ 2147483647 h 2287"/>
              <a:gd name="T6" fmla="*/ 2147483647 w 3257"/>
              <a:gd name="T7" fmla="*/ 2147483647 h 2287"/>
              <a:gd name="T8" fmla="*/ 2147483647 w 3257"/>
              <a:gd name="T9" fmla="*/ 2147483647 h 2287"/>
              <a:gd name="T10" fmla="*/ 2147483647 w 3257"/>
              <a:gd name="T11" fmla="*/ 2147483647 h 2287"/>
              <a:gd name="T12" fmla="*/ 2147483647 w 3257"/>
              <a:gd name="T13" fmla="*/ 2147483647 h 2287"/>
              <a:gd name="T14" fmla="*/ 2147483647 w 3257"/>
              <a:gd name="T15" fmla="*/ 2147483647 h 2287"/>
              <a:gd name="T16" fmla="*/ 2147483647 w 3257"/>
              <a:gd name="T17" fmla="*/ 2147483647 h 2287"/>
              <a:gd name="T18" fmla="*/ 2147483647 w 3257"/>
              <a:gd name="T19" fmla="*/ 2147483647 h 2287"/>
              <a:gd name="T20" fmla="*/ 2147483647 w 3257"/>
              <a:gd name="T21" fmla="*/ 2147483647 h 2287"/>
              <a:gd name="T22" fmla="*/ 2147483647 w 3257"/>
              <a:gd name="T23" fmla="*/ 2147483647 h 2287"/>
              <a:gd name="T24" fmla="*/ 2147483647 w 3257"/>
              <a:gd name="T25" fmla="*/ 2147483647 h 2287"/>
              <a:gd name="T26" fmla="*/ 2147483647 w 3257"/>
              <a:gd name="T27" fmla="*/ 2147483647 h 2287"/>
              <a:gd name="T28" fmla="*/ 2147483647 w 3257"/>
              <a:gd name="T29" fmla="*/ 2147483647 h 2287"/>
              <a:gd name="T30" fmla="*/ 2147483647 w 3257"/>
              <a:gd name="T31" fmla="*/ 2147483647 h 2287"/>
              <a:gd name="T32" fmla="*/ 2147483647 w 3257"/>
              <a:gd name="T33" fmla="*/ 2147483647 h 2287"/>
              <a:gd name="T34" fmla="*/ 2147483647 w 3257"/>
              <a:gd name="T35" fmla="*/ 2147483647 h 2287"/>
              <a:gd name="T36" fmla="*/ 2147483647 w 3257"/>
              <a:gd name="T37" fmla="*/ 2147483647 h 2287"/>
              <a:gd name="T38" fmla="*/ 2147483647 w 3257"/>
              <a:gd name="T39" fmla="*/ 2147483647 h 2287"/>
              <a:gd name="T40" fmla="*/ 2147483647 w 3257"/>
              <a:gd name="T41" fmla="*/ 2147483647 h 2287"/>
              <a:gd name="T42" fmla="*/ 2147483647 w 3257"/>
              <a:gd name="T43" fmla="*/ 2147483647 h 2287"/>
              <a:gd name="T44" fmla="*/ 2147483647 w 3257"/>
              <a:gd name="T45" fmla="*/ 2147483647 h 2287"/>
              <a:gd name="T46" fmla="*/ 2147483647 w 3257"/>
              <a:gd name="T47" fmla="*/ 2147483647 h 2287"/>
              <a:gd name="T48" fmla="*/ 2147483647 w 3257"/>
              <a:gd name="T49" fmla="*/ 2147483647 h 2287"/>
              <a:gd name="T50" fmla="*/ 2147483647 w 3257"/>
              <a:gd name="T51" fmla="*/ 2147483647 h 2287"/>
              <a:gd name="T52" fmla="*/ 2147483647 w 3257"/>
              <a:gd name="T53" fmla="*/ 2147483647 h 228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57"/>
              <a:gd name="T82" fmla="*/ 0 h 2287"/>
              <a:gd name="T83" fmla="*/ 3257 w 3257"/>
              <a:gd name="T84" fmla="*/ 2287 h 228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57" h="2287">
                <a:moveTo>
                  <a:pt x="137" y="1657"/>
                </a:moveTo>
                <a:cubicBezTo>
                  <a:pt x="144" y="1436"/>
                  <a:pt x="0" y="1295"/>
                  <a:pt x="14" y="1074"/>
                </a:cubicBezTo>
                <a:cubicBezTo>
                  <a:pt x="27" y="920"/>
                  <a:pt x="858" y="1049"/>
                  <a:pt x="913" y="895"/>
                </a:cubicBezTo>
                <a:cubicBezTo>
                  <a:pt x="933" y="828"/>
                  <a:pt x="1102" y="687"/>
                  <a:pt x="1177" y="661"/>
                </a:cubicBezTo>
                <a:cubicBezTo>
                  <a:pt x="1403" y="580"/>
                  <a:pt x="1421" y="523"/>
                  <a:pt x="1639" y="517"/>
                </a:cubicBezTo>
                <a:cubicBezTo>
                  <a:pt x="1776" y="570"/>
                  <a:pt x="1482" y="16"/>
                  <a:pt x="1592" y="8"/>
                </a:cubicBezTo>
                <a:cubicBezTo>
                  <a:pt x="1702" y="0"/>
                  <a:pt x="2137" y="361"/>
                  <a:pt x="2299" y="469"/>
                </a:cubicBezTo>
                <a:cubicBezTo>
                  <a:pt x="2340" y="496"/>
                  <a:pt x="2529" y="629"/>
                  <a:pt x="2563" y="655"/>
                </a:cubicBezTo>
                <a:cubicBezTo>
                  <a:pt x="2611" y="689"/>
                  <a:pt x="2785" y="745"/>
                  <a:pt x="2785" y="745"/>
                </a:cubicBezTo>
                <a:cubicBezTo>
                  <a:pt x="2819" y="852"/>
                  <a:pt x="2918" y="853"/>
                  <a:pt x="2966" y="953"/>
                </a:cubicBezTo>
                <a:cubicBezTo>
                  <a:pt x="3007" y="1034"/>
                  <a:pt x="3034" y="1121"/>
                  <a:pt x="3089" y="1195"/>
                </a:cubicBezTo>
                <a:cubicBezTo>
                  <a:pt x="3117" y="1302"/>
                  <a:pt x="3257" y="1506"/>
                  <a:pt x="3235" y="1603"/>
                </a:cubicBezTo>
                <a:cubicBezTo>
                  <a:pt x="3252" y="1702"/>
                  <a:pt x="3239" y="1760"/>
                  <a:pt x="3193" y="1789"/>
                </a:cubicBezTo>
                <a:cubicBezTo>
                  <a:pt x="3147" y="1818"/>
                  <a:pt x="3072" y="1812"/>
                  <a:pt x="2959" y="1777"/>
                </a:cubicBezTo>
                <a:cubicBezTo>
                  <a:pt x="2857" y="1764"/>
                  <a:pt x="2617" y="1630"/>
                  <a:pt x="2515" y="1577"/>
                </a:cubicBezTo>
                <a:cubicBezTo>
                  <a:pt x="2453" y="1543"/>
                  <a:pt x="2392" y="1496"/>
                  <a:pt x="2330" y="1456"/>
                </a:cubicBezTo>
                <a:cubicBezTo>
                  <a:pt x="2310" y="1443"/>
                  <a:pt x="2269" y="1416"/>
                  <a:pt x="2269" y="1416"/>
                </a:cubicBezTo>
                <a:cubicBezTo>
                  <a:pt x="2221" y="1349"/>
                  <a:pt x="1745" y="826"/>
                  <a:pt x="1663" y="799"/>
                </a:cubicBezTo>
                <a:cubicBezTo>
                  <a:pt x="1437" y="819"/>
                  <a:pt x="1203" y="1349"/>
                  <a:pt x="1333" y="1537"/>
                </a:cubicBezTo>
                <a:cubicBezTo>
                  <a:pt x="1297" y="1663"/>
                  <a:pt x="1820" y="1650"/>
                  <a:pt x="1861" y="1771"/>
                </a:cubicBezTo>
                <a:cubicBezTo>
                  <a:pt x="1615" y="1933"/>
                  <a:pt x="2187" y="2180"/>
                  <a:pt x="1941" y="2240"/>
                </a:cubicBezTo>
                <a:cubicBezTo>
                  <a:pt x="1873" y="2287"/>
                  <a:pt x="1688" y="2133"/>
                  <a:pt x="1613" y="2160"/>
                </a:cubicBezTo>
                <a:cubicBezTo>
                  <a:pt x="1449" y="2153"/>
                  <a:pt x="1815" y="2037"/>
                  <a:pt x="1651" y="2017"/>
                </a:cubicBezTo>
                <a:cubicBezTo>
                  <a:pt x="1623" y="2017"/>
                  <a:pt x="1420" y="1856"/>
                  <a:pt x="1399" y="1849"/>
                </a:cubicBezTo>
                <a:cubicBezTo>
                  <a:pt x="1310" y="1809"/>
                  <a:pt x="1139" y="1585"/>
                  <a:pt x="1057" y="1531"/>
                </a:cubicBezTo>
                <a:cubicBezTo>
                  <a:pt x="1016" y="1504"/>
                  <a:pt x="631" y="1514"/>
                  <a:pt x="583" y="1501"/>
                </a:cubicBezTo>
                <a:cubicBezTo>
                  <a:pt x="555" y="1494"/>
                  <a:pt x="75" y="1717"/>
                  <a:pt x="137" y="1657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245"/>
          <p:cNvSpPr>
            <a:spLocks noChangeShapeType="1"/>
          </p:cNvSpPr>
          <p:nvPr/>
        </p:nvSpPr>
        <p:spPr bwMode="auto">
          <a:xfrm>
            <a:off x="4138613" y="3000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46"/>
          <p:cNvSpPr>
            <a:spLocks noChangeShapeType="1"/>
          </p:cNvSpPr>
          <p:nvPr/>
        </p:nvSpPr>
        <p:spPr bwMode="auto">
          <a:xfrm>
            <a:off x="4138613" y="6048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1286" name="Object 381"/>
          <p:cNvGraphicFramePr>
            <a:graphicFrameLocks noChangeAspect="1"/>
          </p:cNvGraphicFramePr>
          <p:nvPr/>
        </p:nvGraphicFramePr>
        <p:xfrm>
          <a:off x="6300789" y="5876926"/>
          <a:ext cx="44767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4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9" y="5876926"/>
                        <a:ext cx="447675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7" name="Object 920"/>
          <p:cNvGraphicFramePr>
            <a:graphicFrameLocks noChangeAspect="1"/>
          </p:cNvGraphicFramePr>
          <p:nvPr/>
        </p:nvGraphicFramePr>
        <p:xfrm>
          <a:off x="5292727" y="1844676"/>
          <a:ext cx="358775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5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7" y="1844676"/>
                        <a:ext cx="358775" cy="20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8" name="Object 921"/>
          <p:cNvGraphicFramePr>
            <a:graphicFrameLocks noChangeAspect="1"/>
          </p:cNvGraphicFramePr>
          <p:nvPr/>
        </p:nvGraphicFramePr>
        <p:xfrm>
          <a:off x="4572002" y="5300663"/>
          <a:ext cx="360363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6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2" y="5300663"/>
                        <a:ext cx="360363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9" name="Object 922"/>
          <p:cNvGraphicFramePr>
            <a:graphicFrameLocks noChangeAspect="1"/>
          </p:cNvGraphicFramePr>
          <p:nvPr/>
        </p:nvGraphicFramePr>
        <p:xfrm>
          <a:off x="6156327" y="4518025"/>
          <a:ext cx="303213" cy="171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7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7" y="4518025"/>
                        <a:ext cx="303213" cy="171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923"/>
          <p:cNvGraphicFramePr>
            <a:graphicFrameLocks noChangeAspect="1"/>
          </p:cNvGraphicFramePr>
          <p:nvPr/>
        </p:nvGraphicFramePr>
        <p:xfrm>
          <a:off x="4932363" y="60928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8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0928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Object 925"/>
          <p:cNvGraphicFramePr>
            <a:graphicFrameLocks noChangeAspect="1"/>
          </p:cNvGraphicFramePr>
          <p:nvPr/>
        </p:nvGraphicFramePr>
        <p:xfrm>
          <a:off x="5795963" y="6453190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9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6453190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2" name="Object 926"/>
          <p:cNvGraphicFramePr>
            <a:graphicFrameLocks noChangeAspect="1"/>
          </p:cNvGraphicFramePr>
          <p:nvPr/>
        </p:nvGraphicFramePr>
        <p:xfrm>
          <a:off x="4932363" y="4908551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0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08551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3" name="Object 927"/>
          <p:cNvGraphicFramePr>
            <a:graphicFrameLocks noChangeAspect="1"/>
          </p:cNvGraphicFramePr>
          <p:nvPr/>
        </p:nvGraphicFramePr>
        <p:xfrm>
          <a:off x="5580063" y="2205039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1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205039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4" name="Freeform 179"/>
          <p:cNvSpPr>
            <a:spLocks/>
          </p:cNvSpPr>
          <p:nvPr/>
        </p:nvSpPr>
        <p:spPr bwMode="auto">
          <a:xfrm>
            <a:off x="3779838" y="6165851"/>
            <a:ext cx="1871662" cy="647700"/>
          </a:xfrm>
          <a:custGeom>
            <a:avLst/>
            <a:gdLst>
              <a:gd name="T0" fmla="*/ 2147483647 w 1179"/>
              <a:gd name="T1" fmla="*/ 2147483647 h 408"/>
              <a:gd name="T2" fmla="*/ 2147483647 w 1179"/>
              <a:gd name="T3" fmla="*/ 2147483647 h 408"/>
              <a:gd name="T4" fmla="*/ 2147483647 w 1179"/>
              <a:gd name="T5" fmla="*/ 2147483647 h 408"/>
              <a:gd name="T6" fmla="*/ 2147483647 w 1179"/>
              <a:gd name="T7" fmla="*/ 2147483647 h 408"/>
              <a:gd name="T8" fmla="*/ 2147483647 w 1179"/>
              <a:gd name="T9" fmla="*/ 2147483647 h 408"/>
              <a:gd name="T10" fmla="*/ 2147483647 w 1179"/>
              <a:gd name="T11" fmla="*/ 2147483647 h 408"/>
              <a:gd name="T12" fmla="*/ 2147483647 w 1179"/>
              <a:gd name="T13" fmla="*/ 2147483647 h 408"/>
              <a:gd name="T14" fmla="*/ 2147483647 w 1179"/>
              <a:gd name="T15" fmla="*/ 2147483647 h 408"/>
              <a:gd name="T16" fmla="*/ 2147483647 w 1179"/>
              <a:gd name="T17" fmla="*/ 2147483647 h 408"/>
              <a:gd name="T18" fmla="*/ 2147483647 w 1179"/>
              <a:gd name="T19" fmla="*/ 2147483647 h 408"/>
              <a:gd name="T20" fmla="*/ 2147483647 w 1179"/>
              <a:gd name="T21" fmla="*/ 2147483647 h 408"/>
              <a:gd name="T22" fmla="*/ 2147483647 w 1179"/>
              <a:gd name="T23" fmla="*/ 2147483647 h 408"/>
              <a:gd name="T24" fmla="*/ 2147483647 w 1179"/>
              <a:gd name="T25" fmla="*/ 2147483647 h 408"/>
              <a:gd name="T26" fmla="*/ 2147483647 w 1179"/>
              <a:gd name="T27" fmla="*/ 2147483647 h 408"/>
              <a:gd name="T28" fmla="*/ 2147483647 w 1179"/>
              <a:gd name="T29" fmla="*/ 2147483647 h 408"/>
              <a:gd name="T30" fmla="*/ 2147483647 w 1179"/>
              <a:gd name="T31" fmla="*/ 2147483647 h 408"/>
              <a:gd name="T32" fmla="*/ 2147483647 w 1179"/>
              <a:gd name="T33" fmla="*/ 2147483647 h 408"/>
              <a:gd name="T34" fmla="*/ 2147483647 w 1179"/>
              <a:gd name="T35" fmla="*/ 2147483647 h 408"/>
              <a:gd name="T36" fmla="*/ 2147483647 w 1179"/>
              <a:gd name="T37" fmla="*/ 2147483647 h 408"/>
              <a:gd name="T38" fmla="*/ 2147483647 w 1179"/>
              <a:gd name="T39" fmla="*/ 2147483647 h 408"/>
              <a:gd name="T40" fmla="*/ 0 w 1179"/>
              <a:gd name="T41" fmla="*/ 2147483647 h 408"/>
              <a:gd name="T42" fmla="*/ 0 w 1179"/>
              <a:gd name="T43" fmla="*/ 0 h 408"/>
              <a:gd name="T44" fmla="*/ 2147483647 w 1179"/>
              <a:gd name="T45" fmla="*/ 2147483647 h 408"/>
              <a:gd name="T46" fmla="*/ 2147483647 w 1179"/>
              <a:gd name="T47" fmla="*/ 2147483647 h 408"/>
              <a:gd name="T48" fmla="*/ 2147483647 w 1179"/>
              <a:gd name="T49" fmla="*/ 2147483647 h 4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79"/>
              <a:gd name="T76" fmla="*/ 0 h 408"/>
              <a:gd name="T77" fmla="*/ 1179 w 1179"/>
              <a:gd name="T78" fmla="*/ 408 h 4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79" h="408">
                <a:moveTo>
                  <a:pt x="62" y="73"/>
                </a:moveTo>
                <a:cubicBezTo>
                  <a:pt x="73" y="77"/>
                  <a:pt x="84" y="78"/>
                  <a:pt x="94" y="84"/>
                </a:cubicBezTo>
                <a:cubicBezTo>
                  <a:pt x="108" y="92"/>
                  <a:pt x="117" y="108"/>
                  <a:pt x="131" y="116"/>
                </a:cubicBezTo>
                <a:cubicBezTo>
                  <a:pt x="144" y="123"/>
                  <a:pt x="160" y="122"/>
                  <a:pt x="174" y="127"/>
                </a:cubicBezTo>
                <a:cubicBezTo>
                  <a:pt x="192" y="134"/>
                  <a:pt x="208" y="142"/>
                  <a:pt x="227" y="148"/>
                </a:cubicBezTo>
                <a:cubicBezTo>
                  <a:pt x="246" y="161"/>
                  <a:pt x="237" y="159"/>
                  <a:pt x="254" y="159"/>
                </a:cubicBezTo>
                <a:lnTo>
                  <a:pt x="499" y="181"/>
                </a:lnTo>
                <a:lnTo>
                  <a:pt x="680" y="226"/>
                </a:lnTo>
                <a:lnTo>
                  <a:pt x="771" y="181"/>
                </a:lnTo>
                <a:lnTo>
                  <a:pt x="953" y="226"/>
                </a:lnTo>
                <a:lnTo>
                  <a:pt x="1043" y="363"/>
                </a:lnTo>
                <a:lnTo>
                  <a:pt x="1179" y="363"/>
                </a:lnTo>
                <a:lnTo>
                  <a:pt x="1179" y="408"/>
                </a:lnTo>
                <a:lnTo>
                  <a:pt x="953" y="408"/>
                </a:lnTo>
                <a:lnTo>
                  <a:pt x="907" y="408"/>
                </a:lnTo>
                <a:lnTo>
                  <a:pt x="817" y="272"/>
                </a:lnTo>
                <a:lnTo>
                  <a:pt x="680" y="317"/>
                </a:lnTo>
                <a:lnTo>
                  <a:pt x="454" y="317"/>
                </a:lnTo>
                <a:lnTo>
                  <a:pt x="136" y="226"/>
                </a:lnTo>
                <a:lnTo>
                  <a:pt x="45" y="181"/>
                </a:lnTo>
                <a:lnTo>
                  <a:pt x="0" y="90"/>
                </a:lnTo>
                <a:lnTo>
                  <a:pt x="0" y="0"/>
                </a:lnTo>
                <a:lnTo>
                  <a:pt x="91" y="90"/>
                </a:lnTo>
                <a:lnTo>
                  <a:pt x="45" y="45"/>
                </a:lnTo>
                <a:lnTo>
                  <a:pt x="62" y="73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5" name="Freeform 181"/>
          <p:cNvSpPr>
            <a:spLocks/>
          </p:cNvSpPr>
          <p:nvPr/>
        </p:nvSpPr>
        <p:spPr bwMode="auto">
          <a:xfrm>
            <a:off x="1116015" y="1773239"/>
            <a:ext cx="1368425" cy="3240087"/>
          </a:xfrm>
          <a:custGeom>
            <a:avLst/>
            <a:gdLst>
              <a:gd name="T0" fmla="*/ 2147483647 w 862"/>
              <a:gd name="T1" fmla="*/ 0 h 2041"/>
              <a:gd name="T2" fmla="*/ 2147483647 w 862"/>
              <a:gd name="T3" fmla="*/ 2147483647 h 2041"/>
              <a:gd name="T4" fmla="*/ 2147483647 w 862"/>
              <a:gd name="T5" fmla="*/ 2147483647 h 2041"/>
              <a:gd name="T6" fmla="*/ 2147483647 w 862"/>
              <a:gd name="T7" fmla="*/ 2147483647 h 2041"/>
              <a:gd name="T8" fmla="*/ 2147483647 w 862"/>
              <a:gd name="T9" fmla="*/ 2147483647 h 2041"/>
              <a:gd name="T10" fmla="*/ 2147483647 w 862"/>
              <a:gd name="T11" fmla="*/ 2147483647 h 2041"/>
              <a:gd name="T12" fmla="*/ 2147483647 w 862"/>
              <a:gd name="T13" fmla="*/ 2147483647 h 2041"/>
              <a:gd name="T14" fmla="*/ 2147483647 w 862"/>
              <a:gd name="T15" fmla="*/ 2147483647 h 2041"/>
              <a:gd name="T16" fmla="*/ 2147483647 w 862"/>
              <a:gd name="T17" fmla="*/ 2147483647 h 2041"/>
              <a:gd name="T18" fmla="*/ 2147483647 w 862"/>
              <a:gd name="T19" fmla="*/ 2147483647 h 2041"/>
              <a:gd name="T20" fmla="*/ 2147483647 w 862"/>
              <a:gd name="T21" fmla="*/ 2147483647 h 2041"/>
              <a:gd name="T22" fmla="*/ 2147483647 w 862"/>
              <a:gd name="T23" fmla="*/ 2147483647 h 2041"/>
              <a:gd name="T24" fmla="*/ 2147483647 w 862"/>
              <a:gd name="T25" fmla="*/ 2147483647 h 2041"/>
              <a:gd name="T26" fmla="*/ 2147483647 w 862"/>
              <a:gd name="T27" fmla="*/ 2147483647 h 2041"/>
              <a:gd name="T28" fmla="*/ 2147483647 w 862"/>
              <a:gd name="T29" fmla="*/ 2147483647 h 2041"/>
              <a:gd name="T30" fmla="*/ 2147483647 w 862"/>
              <a:gd name="T31" fmla="*/ 2147483647 h 2041"/>
              <a:gd name="T32" fmla="*/ 2147483647 w 862"/>
              <a:gd name="T33" fmla="*/ 2147483647 h 2041"/>
              <a:gd name="T34" fmla="*/ 2147483647 w 862"/>
              <a:gd name="T35" fmla="*/ 2147483647 h 2041"/>
              <a:gd name="T36" fmla="*/ 2147483647 w 862"/>
              <a:gd name="T37" fmla="*/ 2147483647 h 2041"/>
              <a:gd name="T38" fmla="*/ 2147483647 w 862"/>
              <a:gd name="T39" fmla="*/ 2147483647 h 2041"/>
              <a:gd name="T40" fmla="*/ 2147483647 w 862"/>
              <a:gd name="T41" fmla="*/ 2147483647 h 2041"/>
              <a:gd name="T42" fmla="*/ 2147483647 w 862"/>
              <a:gd name="T43" fmla="*/ 2147483647 h 2041"/>
              <a:gd name="T44" fmla="*/ 2147483647 w 862"/>
              <a:gd name="T45" fmla="*/ 2147483647 h 2041"/>
              <a:gd name="T46" fmla="*/ 2147483647 w 862"/>
              <a:gd name="T47" fmla="*/ 2147483647 h 2041"/>
              <a:gd name="T48" fmla="*/ 2147483647 w 862"/>
              <a:gd name="T49" fmla="*/ 2147483647 h 2041"/>
              <a:gd name="T50" fmla="*/ 0 w 862"/>
              <a:gd name="T51" fmla="*/ 2147483647 h 2041"/>
              <a:gd name="T52" fmla="*/ 2147483647 w 862"/>
              <a:gd name="T53" fmla="*/ 0 h 20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62"/>
              <a:gd name="T82" fmla="*/ 0 h 2041"/>
              <a:gd name="T83" fmla="*/ 862 w 862"/>
              <a:gd name="T84" fmla="*/ 2041 h 20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62" h="2041">
                <a:moveTo>
                  <a:pt x="45" y="0"/>
                </a:moveTo>
                <a:lnTo>
                  <a:pt x="181" y="272"/>
                </a:lnTo>
                <a:lnTo>
                  <a:pt x="227" y="408"/>
                </a:lnTo>
                <a:lnTo>
                  <a:pt x="227" y="544"/>
                </a:lnTo>
                <a:lnTo>
                  <a:pt x="227" y="680"/>
                </a:lnTo>
                <a:lnTo>
                  <a:pt x="363" y="862"/>
                </a:lnTo>
                <a:lnTo>
                  <a:pt x="453" y="1134"/>
                </a:lnTo>
                <a:lnTo>
                  <a:pt x="499" y="1315"/>
                </a:lnTo>
                <a:lnTo>
                  <a:pt x="544" y="1451"/>
                </a:lnTo>
                <a:lnTo>
                  <a:pt x="544" y="1678"/>
                </a:lnTo>
                <a:lnTo>
                  <a:pt x="635" y="1723"/>
                </a:lnTo>
                <a:lnTo>
                  <a:pt x="635" y="1814"/>
                </a:lnTo>
                <a:lnTo>
                  <a:pt x="771" y="1950"/>
                </a:lnTo>
                <a:lnTo>
                  <a:pt x="862" y="2041"/>
                </a:lnTo>
                <a:lnTo>
                  <a:pt x="726" y="1996"/>
                </a:lnTo>
                <a:lnTo>
                  <a:pt x="635" y="1996"/>
                </a:lnTo>
                <a:lnTo>
                  <a:pt x="544" y="1859"/>
                </a:lnTo>
                <a:lnTo>
                  <a:pt x="363" y="1769"/>
                </a:lnTo>
                <a:lnTo>
                  <a:pt x="317" y="1587"/>
                </a:lnTo>
                <a:lnTo>
                  <a:pt x="363" y="1497"/>
                </a:lnTo>
                <a:lnTo>
                  <a:pt x="272" y="1224"/>
                </a:lnTo>
                <a:lnTo>
                  <a:pt x="272" y="998"/>
                </a:lnTo>
                <a:lnTo>
                  <a:pt x="136" y="771"/>
                </a:lnTo>
                <a:lnTo>
                  <a:pt x="45" y="544"/>
                </a:lnTo>
                <a:lnTo>
                  <a:pt x="45" y="272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6" name="AutoShape 182"/>
          <p:cNvSpPr>
            <a:spLocks noChangeArrowheads="1"/>
          </p:cNvSpPr>
          <p:nvPr/>
        </p:nvSpPr>
        <p:spPr bwMode="auto">
          <a:xfrm>
            <a:off x="179388" y="3644902"/>
            <a:ext cx="1223962" cy="576263"/>
          </a:xfrm>
          <a:prstGeom prst="wedgeRectCallout">
            <a:avLst>
              <a:gd name="adj1" fmla="val 61671"/>
              <a:gd name="adj2" fmla="val -133194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1297" name="Rectangle 185"/>
          <p:cNvSpPr>
            <a:spLocks noChangeArrowheads="1"/>
          </p:cNvSpPr>
          <p:nvPr/>
        </p:nvSpPr>
        <p:spPr bwMode="auto">
          <a:xfrm>
            <a:off x="5435602" y="6237289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 Федотовка</a:t>
            </a:r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auto">
          <a:xfrm>
            <a:off x="5795965" y="2349501"/>
            <a:ext cx="9366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п. Верхне Баканский</a:t>
            </a:r>
            <a:r>
              <a:rPr lang="ru-RU" sz="900">
                <a:cs typeface="Times New Roman" pitchFamily="18" charset="0"/>
              </a:rPr>
              <a:t> </a:t>
            </a:r>
          </a:p>
        </p:txBody>
      </p:sp>
      <p:sp>
        <p:nvSpPr>
          <p:cNvPr id="11299" name="Rectangle 187"/>
          <p:cNvSpPr>
            <a:spLocks noChangeArrowheads="1"/>
          </p:cNvSpPr>
          <p:nvPr/>
        </p:nvSpPr>
        <p:spPr bwMode="auto">
          <a:xfrm>
            <a:off x="4859338" y="5373689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п.Абрау-Дюрсо </a:t>
            </a:r>
          </a:p>
        </p:txBody>
      </p:sp>
      <p:sp>
        <p:nvSpPr>
          <p:cNvPr id="11300" name="Rectangle 188"/>
          <p:cNvSpPr>
            <a:spLocks noChangeArrowheads="1"/>
          </p:cNvSpPr>
          <p:nvPr/>
        </p:nvSpPr>
        <p:spPr bwMode="auto">
          <a:xfrm>
            <a:off x="5292727" y="5013326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itchFamily="18" charset="0"/>
              </a:rPr>
              <a:t>п. Васильевка</a:t>
            </a:r>
            <a:r>
              <a:rPr lang="ru-RU" altLang="ru-RU" sz="900">
                <a:latin typeface="Arial" charset="0"/>
              </a:rPr>
              <a:t>  </a:t>
            </a:r>
          </a:p>
        </p:txBody>
      </p:sp>
      <p:sp>
        <p:nvSpPr>
          <p:cNvPr id="11301" name="Rectangle 189"/>
          <p:cNvSpPr>
            <a:spLocks noChangeArrowheads="1"/>
          </p:cNvSpPr>
          <p:nvPr/>
        </p:nvSpPr>
        <p:spPr bwMode="auto">
          <a:xfrm>
            <a:off x="5076827" y="6524626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у. Широкая балка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2" name="Rectangle 190"/>
          <p:cNvSpPr>
            <a:spLocks noChangeArrowheads="1"/>
          </p:cNvSpPr>
          <p:nvPr/>
        </p:nvSpPr>
        <p:spPr bwMode="auto">
          <a:xfrm>
            <a:off x="6300788" y="6165851"/>
            <a:ext cx="6477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Мысхако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3" name="Rectangle 191"/>
          <p:cNvSpPr>
            <a:spLocks noChangeArrowheads="1"/>
          </p:cNvSpPr>
          <p:nvPr/>
        </p:nvSpPr>
        <p:spPr bwMode="auto">
          <a:xfrm>
            <a:off x="4427540" y="2133601"/>
            <a:ext cx="865187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х. Ленинский путь</a:t>
            </a:r>
          </a:p>
        </p:txBody>
      </p:sp>
      <p:sp>
        <p:nvSpPr>
          <p:cNvPr id="11304" name="Rectangle 192"/>
          <p:cNvSpPr>
            <a:spLocks noChangeArrowheads="1"/>
          </p:cNvSpPr>
          <p:nvPr/>
        </p:nvSpPr>
        <p:spPr bwMode="auto">
          <a:xfrm>
            <a:off x="4356102" y="5949951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Северная Озереевка </a:t>
            </a:r>
          </a:p>
        </p:txBody>
      </p:sp>
      <p:sp>
        <p:nvSpPr>
          <p:cNvPr id="11305" name="Rectangle 193"/>
          <p:cNvSpPr>
            <a:spLocks noChangeArrowheads="1"/>
          </p:cNvSpPr>
          <p:nvPr/>
        </p:nvSpPr>
        <p:spPr bwMode="auto">
          <a:xfrm>
            <a:off x="4067177" y="6237289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Южная Озереевка </a:t>
            </a:r>
          </a:p>
        </p:txBody>
      </p:sp>
      <p:sp>
        <p:nvSpPr>
          <p:cNvPr id="11306" name="Rectangle 194"/>
          <p:cNvSpPr>
            <a:spLocks noChangeArrowheads="1"/>
          </p:cNvSpPr>
          <p:nvPr/>
        </p:nvSpPr>
        <p:spPr bwMode="auto">
          <a:xfrm>
            <a:off x="6227763" y="4292601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Кириловка </a:t>
            </a:r>
          </a:p>
        </p:txBody>
      </p:sp>
      <p:sp>
        <p:nvSpPr>
          <p:cNvPr id="11307" name="Rectangle 195"/>
          <p:cNvSpPr>
            <a:spLocks noChangeArrowheads="1"/>
          </p:cNvSpPr>
          <p:nvPr/>
        </p:nvSpPr>
        <p:spPr bwMode="auto">
          <a:xfrm>
            <a:off x="5795965" y="234950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Верхне Баканский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1308" name="Rectangle 196"/>
          <p:cNvSpPr>
            <a:spLocks noChangeArrowheads="1"/>
          </p:cNvSpPr>
          <p:nvPr/>
        </p:nvSpPr>
        <p:spPr bwMode="auto">
          <a:xfrm>
            <a:off x="4859340" y="90805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Натухаевская </a:t>
            </a:r>
          </a:p>
        </p:txBody>
      </p:sp>
      <p:sp>
        <p:nvSpPr>
          <p:cNvPr id="11309" name="Rectangle 197"/>
          <p:cNvSpPr>
            <a:spLocks noChangeArrowheads="1"/>
          </p:cNvSpPr>
          <p:nvPr/>
        </p:nvSpPr>
        <p:spPr bwMode="auto">
          <a:xfrm>
            <a:off x="4140202" y="1700214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Семигорье </a:t>
            </a:r>
          </a:p>
        </p:txBody>
      </p:sp>
      <p:sp>
        <p:nvSpPr>
          <p:cNvPr id="11310" name="Rectangle 198"/>
          <p:cNvSpPr>
            <a:spLocks noChangeArrowheads="1"/>
          </p:cNvSpPr>
          <p:nvPr/>
        </p:nvSpPr>
        <p:spPr bwMode="auto">
          <a:xfrm>
            <a:off x="4067175" y="4508501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Владимировка </a:t>
            </a:r>
          </a:p>
        </p:txBody>
      </p:sp>
      <p:sp>
        <p:nvSpPr>
          <p:cNvPr id="11311" name="Rectangle 199"/>
          <p:cNvSpPr>
            <a:spLocks noChangeArrowheads="1"/>
          </p:cNvSpPr>
          <p:nvPr/>
        </p:nvSpPr>
        <p:spPr bwMode="auto">
          <a:xfrm>
            <a:off x="4716465" y="5661026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Глебовка </a:t>
            </a:r>
          </a:p>
        </p:txBody>
      </p:sp>
      <p:sp>
        <p:nvSpPr>
          <p:cNvPr id="11312" name="Rectangle 200"/>
          <p:cNvSpPr>
            <a:spLocks noChangeArrowheads="1"/>
          </p:cNvSpPr>
          <p:nvPr/>
        </p:nvSpPr>
        <p:spPr bwMode="auto">
          <a:xfrm>
            <a:off x="4932363" y="4221163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Гайдук </a:t>
            </a:r>
          </a:p>
        </p:txBody>
      </p:sp>
      <p:graphicFrame>
        <p:nvGraphicFramePr>
          <p:cNvPr id="11313" name="Object 924"/>
          <p:cNvGraphicFramePr>
            <a:graphicFrameLocks noChangeAspect="1"/>
          </p:cNvGraphicFramePr>
          <p:nvPr/>
        </p:nvGraphicFramePr>
        <p:xfrm>
          <a:off x="4572002" y="1125539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2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2" y="1125539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4" name="Object 11"/>
          <p:cNvGraphicFramePr>
            <a:graphicFrameLocks noChangeAspect="1"/>
          </p:cNvGraphicFramePr>
          <p:nvPr/>
        </p:nvGraphicFramePr>
        <p:xfrm>
          <a:off x="4932363" y="1700213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3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700213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5" name="Object 12"/>
          <p:cNvGraphicFramePr>
            <a:graphicFrameLocks noChangeAspect="1"/>
          </p:cNvGraphicFramePr>
          <p:nvPr/>
        </p:nvGraphicFramePr>
        <p:xfrm>
          <a:off x="4932363" y="45815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4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5815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6" name="Object 13"/>
          <p:cNvGraphicFramePr>
            <a:graphicFrameLocks noChangeAspect="1"/>
          </p:cNvGraphicFramePr>
          <p:nvPr/>
        </p:nvGraphicFramePr>
        <p:xfrm>
          <a:off x="5508627" y="42211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5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7" y="42211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7" name="Oval 110"/>
          <p:cNvSpPr>
            <a:spLocks noChangeArrowheads="1"/>
          </p:cNvSpPr>
          <p:nvPr/>
        </p:nvSpPr>
        <p:spPr bwMode="auto">
          <a:xfrm>
            <a:off x="6877050" y="4508500"/>
            <a:ext cx="287338" cy="279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aphicFrame>
        <p:nvGraphicFramePr>
          <p:cNvPr id="11321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344767"/>
              </p:ext>
            </p:extLst>
          </p:nvPr>
        </p:nvGraphicFramePr>
        <p:xfrm>
          <a:off x="-36512" y="5265677"/>
          <a:ext cx="3384376" cy="161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6" name="Document" r:id="rId18" imgW="4144744" imgH="2255564" progId="Word.Document.8">
                  <p:embed/>
                </p:oleObj>
              </mc:Choice>
              <mc:Fallback>
                <p:oleObj name="Document" r:id="rId18" imgW="4144744" imgH="22555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46" b="3125"/>
                      <a:stretch>
                        <a:fillRect/>
                      </a:stretch>
                    </p:blipFill>
                    <p:spPr bwMode="auto">
                      <a:xfrm>
                        <a:off x="-36512" y="5265677"/>
                        <a:ext cx="3384376" cy="161970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Text Box 2"/>
          <p:cNvSpPr txBox="1">
            <a:spLocks noChangeArrowheads="1"/>
          </p:cNvSpPr>
          <p:nvPr/>
        </p:nvSpPr>
        <p:spPr bwMode="auto">
          <a:xfrm>
            <a:off x="-1" y="1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Г. НОВОРОССИЙСК</a:t>
            </a:r>
          </a:p>
        </p:txBody>
      </p: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CF4130B4-CC6A-4243-8117-DC156E1A58D8}"/>
              </a:ext>
            </a:extLst>
          </p:cNvPr>
          <p:cNvGrpSpPr/>
          <p:nvPr/>
        </p:nvGrpSpPr>
        <p:grpSpPr>
          <a:xfrm>
            <a:off x="6555884" y="2622956"/>
            <a:ext cx="2574393" cy="1263829"/>
            <a:chOff x="6428208" y="4993020"/>
            <a:chExt cx="2608289" cy="707551"/>
          </a:xfrm>
        </p:grpSpPr>
        <p:sp>
          <p:nvSpPr>
            <p:cNvPr id="141" name="Text Box 830">
              <a:extLst>
                <a:ext uri="{FF2B5EF4-FFF2-40B4-BE49-F238E27FC236}">
                  <a16:creationId xmlns:a16="http://schemas.microsoft.com/office/drawing/2014/main" id="{4B4E1026-D6FE-477D-A76D-09ABFD1A9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8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–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47 931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246 266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- 63,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37.</a:t>
              </a:r>
            </a:p>
          </p:txBody>
        </p:sp>
        <p:sp>
          <p:nvSpPr>
            <p:cNvPr id="143" name="Rectangle 84">
              <a:extLst>
                <a:ext uri="{FF2B5EF4-FFF2-40B4-BE49-F238E27FC236}">
                  <a16:creationId xmlns:a16="http://schemas.microsoft.com/office/drawing/2014/main" id="{A8FEAC8A-1BFA-4118-879C-E06A49351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44" name="Picture 2">
            <a:extLst>
              <a:ext uri="{FF2B5EF4-FFF2-40B4-BE49-F238E27FC236}">
                <a16:creationId xmlns:a16="http://schemas.microsoft.com/office/drawing/2014/main" id="{869ED0A3-4526-4D43-9E9F-D4260B20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20" y="715963"/>
            <a:ext cx="3194696" cy="163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69C5CADB-8A9D-4079-B17B-E10D37DAF55C}"/>
              </a:ext>
            </a:extLst>
          </p:cNvPr>
          <p:cNvGrpSpPr/>
          <p:nvPr/>
        </p:nvGrpSpPr>
        <p:grpSpPr>
          <a:xfrm>
            <a:off x="7164290" y="4653137"/>
            <a:ext cx="2088351" cy="2135950"/>
            <a:chOff x="7235829" y="4725144"/>
            <a:chExt cx="2088351" cy="2135950"/>
          </a:xfrm>
        </p:grpSpPr>
        <p:sp>
          <p:nvSpPr>
            <p:cNvPr id="163" name="Rectangle 903">
              <a:extLst>
                <a:ext uri="{FF2B5EF4-FFF2-40B4-BE49-F238E27FC236}">
                  <a16:creationId xmlns:a16="http://schemas.microsoft.com/office/drawing/2014/main" id="{6EE57660-F7A1-4BDA-8DD4-F8B97B910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4" name="Text Box 64">
              <a:extLst>
                <a:ext uri="{FF2B5EF4-FFF2-40B4-BE49-F238E27FC236}">
                  <a16:creationId xmlns:a16="http://schemas.microsoft.com/office/drawing/2014/main" id="{F9FD5B92-9224-4CB1-8CB0-48A9B503A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65" name="Group 48">
              <a:extLst>
                <a:ext uri="{FF2B5EF4-FFF2-40B4-BE49-F238E27FC236}">
                  <a16:creationId xmlns:a16="http://schemas.microsoft.com/office/drawing/2014/main" id="{AD8FE858-812F-4E92-8D15-43189851FB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175" name="Line 49">
                <a:extLst>
                  <a:ext uri="{FF2B5EF4-FFF2-40B4-BE49-F238E27FC236}">
                    <a16:creationId xmlns:a16="http://schemas.microsoft.com/office/drawing/2014/main" id="{510A2CA3-4E56-49AD-81D0-1FE9A93A9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" name="Line 50">
                <a:extLst>
                  <a:ext uri="{FF2B5EF4-FFF2-40B4-BE49-F238E27FC236}">
                    <a16:creationId xmlns:a16="http://schemas.microsoft.com/office/drawing/2014/main" id="{084BC40B-28C5-4B6E-B6B5-3DD8C6BA1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7" name="Line 51">
                <a:extLst>
                  <a:ext uri="{FF2B5EF4-FFF2-40B4-BE49-F238E27FC236}">
                    <a16:creationId xmlns:a16="http://schemas.microsoft.com/office/drawing/2014/main" id="{E1775FB9-3DAF-4A36-B9F1-701CCDBB7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8" name="Line 52">
                <a:extLst>
                  <a:ext uri="{FF2B5EF4-FFF2-40B4-BE49-F238E27FC236}">
                    <a16:creationId xmlns:a16="http://schemas.microsoft.com/office/drawing/2014/main" id="{00532461-2B45-44B7-B49C-C0001AE01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6" name="Freeform 53">
              <a:extLst>
                <a:ext uri="{FF2B5EF4-FFF2-40B4-BE49-F238E27FC236}">
                  <a16:creationId xmlns:a16="http://schemas.microsoft.com/office/drawing/2014/main" id="{DE539935-DF8E-4061-A620-F9F8DDFBB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67" name="Text Box 54">
              <a:extLst>
                <a:ext uri="{FF2B5EF4-FFF2-40B4-BE49-F238E27FC236}">
                  <a16:creationId xmlns:a16="http://schemas.microsoft.com/office/drawing/2014/main" id="{A00CE758-32D3-4AC7-85A6-1A6BC7DD0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68" name="Text Box 64">
              <a:extLst>
                <a:ext uri="{FF2B5EF4-FFF2-40B4-BE49-F238E27FC236}">
                  <a16:creationId xmlns:a16="http://schemas.microsoft.com/office/drawing/2014/main" id="{8691337E-2CE6-48E1-914B-48144BAA0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69" name="Text Box 64">
              <a:extLst>
                <a:ext uri="{FF2B5EF4-FFF2-40B4-BE49-F238E27FC236}">
                  <a16:creationId xmlns:a16="http://schemas.microsoft.com/office/drawing/2014/main" id="{42284444-C405-473D-B57E-6734D5BBD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70" name="Object 170">
              <a:extLst>
                <a:ext uri="{FF2B5EF4-FFF2-40B4-BE49-F238E27FC236}">
                  <a16:creationId xmlns:a16="http://schemas.microsoft.com/office/drawing/2014/main" id="{D19143AB-F001-449A-80AF-8713C20FBE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334134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37" name="Clip" r:id="rId21" imgW="403250" imgH="226771" progId="MS_ClipArt_Gallery.2">
                    <p:embed/>
                  </p:oleObj>
                </mc:Choice>
                <mc:Fallback>
                  <p:oleObj name="Clip" r:id="rId21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1" name="Text Box 47">
              <a:extLst>
                <a:ext uri="{FF2B5EF4-FFF2-40B4-BE49-F238E27FC236}">
                  <a16:creationId xmlns:a16="http://schemas.microsoft.com/office/drawing/2014/main" id="{27FCE9DF-D47A-46FB-A5BB-7DD1CC374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72" name="Rectangle 200">
              <a:extLst>
                <a:ext uri="{FF2B5EF4-FFF2-40B4-BE49-F238E27FC236}">
                  <a16:creationId xmlns:a16="http://schemas.microsoft.com/office/drawing/2014/main" id="{F2A1C64E-C39E-4EB2-8033-F83520236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73" name="Text Box 47">
              <a:extLst>
                <a:ext uri="{FF2B5EF4-FFF2-40B4-BE49-F238E27FC236}">
                  <a16:creationId xmlns:a16="http://schemas.microsoft.com/office/drawing/2014/main" id="{9C17ECAE-509E-4082-93FB-042989BA1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179" name="Oval 110">
            <a:extLst>
              <a:ext uri="{FF2B5EF4-FFF2-40B4-BE49-F238E27FC236}">
                <a16:creationId xmlns:a16="http://schemas.microsoft.com/office/drawing/2014/main" id="{FC9E0EE7-9561-4CF9-ACF6-39C73A7DC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09" y="5160782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23440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Геленджи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6988"/>
            <a:ext cx="91424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397"/>
          <p:cNvGrpSpPr>
            <a:grpSpLocks/>
          </p:cNvGrpSpPr>
          <p:nvPr/>
        </p:nvGrpSpPr>
        <p:grpSpPr bwMode="auto">
          <a:xfrm>
            <a:off x="1908177" y="2565401"/>
            <a:ext cx="257175" cy="233363"/>
            <a:chOff x="578" y="-479"/>
            <a:chExt cx="226" cy="206"/>
          </a:xfrm>
        </p:grpSpPr>
        <p:grpSp>
          <p:nvGrpSpPr>
            <p:cNvPr id="1240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0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2" name="Group 397"/>
          <p:cNvGrpSpPr>
            <a:grpSpLocks/>
          </p:cNvGrpSpPr>
          <p:nvPr/>
        </p:nvGrpSpPr>
        <p:grpSpPr bwMode="auto">
          <a:xfrm>
            <a:off x="2268540" y="2420937"/>
            <a:ext cx="257175" cy="233363"/>
            <a:chOff x="578" y="-479"/>
            <a:chExt cx="226" cy="206"/>
          </a:xfrm>
        </p:grpSpPr>
        <p:grpSp>
          <p:nvGrpSpPr>
            <p:cNvPr id="1239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3" name="Group 397"/>
          <p:cNvGrpSpPr>
            <a:grpSpLocks/>
          </p:cNvGrpSpPr>
          <p:nvPr/>
        </p:nvGrpSpPr>
        <p:grpSpPr bwMode="auto">
          <a:xfrm>
            <a:off x="2555875" y="2636837"/>
            <a:ext cx="255588" cy="233363"/>
            <a:chOff x="578" y="-479"/>
            <a:chExt cx="226" cy="206"/>
          </a:xfrm>
        </p:grpSpPr>
        <p:grpSp>
          <p:nvGrpSpPr>
            <p:cNvPr id="1239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9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9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4" name="Group 397"/>
          <p:cNvGrpSpPr>
            <a:grpSpLocks/>
          </p:cNvGrpSpPr>
          <p:nvPr/>
        </p:nvGrpSpPr>
        <p:grpSpPr bwMode="auto">
          <a:xfrm>
            <a:off x="2627315" y="2997201"/>
            <a:ext cx="255587" cy="233363"/>
            <a:chOff x="578" y="-479"/>
            <a:chExt cx="226" cy="206"/>
          </a:xfrm>
        </p:grpSpPr>
        <p:grpSp>
          <p:nvGrpSpPr>
            <p:cNvPr id="1238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8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8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5" name="Group 397"/>
          <p:cNvGrpSpPr>
            <a:grpSpLocks/>
          </p:cNvGrpSpPr>
          <p:nvPr/>
        </p:nvGrpSpPr>
        <p:grpSpPr bwMode="auto">
          <a:xfrm>
            <a:off x="1476375" y="1412876"/>
            <a:ext cx="255588" cy="233363"/>
            <a:chOff x="578" y="-479"/>
            <a:chExt cx="226" cy="206"/>
          </a:xfrm>
        </p:grpSpPr>
        <p:grpSp>
          <p:nvGrpSpPr>
            <p:cNvPr id="1237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6" name="Group 397"/>
          <p:cNvGrpSpPr>
            <a:grpSpLocks/>
          </p:cNvGrpSpPr>
          <p:nvPr/>
        </p:nvGrpSpPr>
        <p:grpSpPr bwMode="auto">
          <a:xfrm>
            <a:off x="6084890" y="5661025"/>
            <a:ext cx="255587" cy="233363"/>
            <a:chOff x="578" y="-479"/>
            <a:chExt cx="226" cy="206"/>
          </a:xfrm>
        </p:grpSpPr>
        <p:grpSp>
          <p:nvGrpSpPr>
            <p:cNvPr id="1237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7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7" name="Group 397"/>
          <p:cNvGrpSpPr>
            <a:grpSpLocks/>
          </p:cNvGrpSpPr>
          <p:nvPr/>
        </p:nvGrpSpPr>
        <p:grpSpPr bwMode="auto">
          <a:xfrm>
            <a:off x="5076825" y="4149725"/>
            <a:ext cx="255588" cy="233363"/>
            <a:chOff x="578" y="-479"/>
            <a:chExt cx="226" cy="206"/>
          </a:xfrm>
        </p:grpSpPr>
        <p:grpSp>
          <p:nvGrpSpPr>
            <p:cNvPr id="1236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6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6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6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2298" name="Freeform 63"/>
          <p:cNvSpPr>
            <a:spLocks/>
          </p:cNvSpPr>
          <p:nvPr/>
        </p:nvSpPr>
        <p:spPr bwMode="auto">
          <a:xfrm>
            <a:off x="1331913" y="836614"/>
            <a:ext cx="6018212" cy="5630863"/>
          </a:xfrm>
          <a:custGeom>
            <a:avLst/>
            <a:gdLst>
              <a:gd name="T0" fmla="*/ 2147483647 w 3791"/>
              <a:gd name="T1" fmla="*/ 2147483647 h 3547"/>
              <a:gd name="T2" fmla="*/ 2147483647 w 3791"/>
              <a:gd name="T3" fmla="*/ 2147483647 h 3547"/>
              <a:gd name="T4" fmla="*/ 2147483647 w 3791"/>
              <a:gd name="T5" fmla="*/ 2147483647 h 3547"/>
              <a:gd name="T6" fmla="*/ 2147483647 w 3791"/>
              <a:gd name="T7" fmla="*/ 2147483647 h 3547"/>
              <a:gd name="T8" fmla="*/ 2147483647 w 3791"/>
              <a:gd name="T9" fmla="*/ 2147483647 h 3547"/>
              <a:gd name="T10" fmla="*/ 2147483647 w 3791"/>
              <a:gd name="T11" fmla="*/ 2147483647 h 3547"/>
              <a:gd name="T12" fmla="*/ 2147483647 w 3791"/>
              <a:gd name="T13" fmla="*/ 2147483647 h 3547"/>
              <a:gd name="T14" fmla="*/ 2147483647 w 3791"/>
              <a:gd name="T15" fmla="*/ 2147483647 h 3547"/>
              <a:gd name="T16" fmla="*/ 2147483647 w 3791"/>
              <a:gd name="T17" fmla="*/ 2147483647 h 3547"/>
              <a:gd name="T18" fmla="*/ 2147483647 w 3791"/>
              <a:gd name="T19" fmla="*/ 2147483647 h 3547"/>
              <a:gd name="T20" fmla="*/ 2147483647 w 3791"/>
              <a:gd name="T21" fmla="*/ 2147483647 h 3547"/>
              <a:gd name="T22" fmla="*/ 2147483647 w 3791"/>
              <a:gd name="T23" fmla="*/ 2147483647 h 3547"/>
              <a:gd name="T24" fmla="*/ 2147483647 w 3791"/>
              <a:gd name="T25" fmla="*/ 2147483647 h 3547"/>
              <a:gd name="T26" fmla="*/ 2147483647 w 3791"/>
              <a:gd name="T27" fmla="*/ 2147483647 h 3547"/>
              <a:gd name="T28" fmla="*/ 2147483647 w 3791"/>
              <a:gd name="T29" fmla="*/ 2147483647 h 3547"/>
              <a:gd name="T30" fmla="*/ 2147483647 w 3791"/>
              <a:gd name="T31" fmla="*/ 2147483647 h 3547"/>
              <a:gd name="T32" fmla="*/ 2147483647 w 3791"/>
              <a:gd name="T33" fmla="*/ 2147483647 h 3547"/>
              <a:gd name="T34" fmla="*/ 2147483647 w 3791"/>
              <a:gd name="T35" fmla="*/ 2147483647 h 3547"/>
              <a:gd name="T36" fmla="*/ 2147483647 w 3791"/>
              <a:gd name="T37" fmla="*/ 2147483647 h 3547"/>
              <a:gd name="T38" fmla="*/ 2147483647 w 3791"/>
              <a:gd name="T39" fmla="*/ 2147483647 h 3547"/>
              <a:gd name="T40" fmla="*/ 2147483647 w 3791"/>
              <a:gd name="T41" fmla="*/ 2147483647 h 3547"/>
              <a:gd name="T42" fmla="*/ 2147483647 w 3791"/>
              <a:gd name="T43" fmla="*/ 2147483647 h 3547"/>
              <a:gd name="T44" fmla="*/ 2147483647 w 3791"/>
              <a:gd name="T45" fmla="*/ 2147483647 h 3547"/>
              <a:gd name="T46" fmla="*/ 2147483647 w 3791"/>
              <a:gd name="T47" fmla="*/ 2147483647 h 3547"/>
              <a:gd name="T48" fmla="*/ 2147483647 w 3791"/>
              <a:gd name="T49" fmla="*/ 2147483647 h 3547"/>
              <a:gd name="T50" fmla="*/ 2147483647 w 3791"/>
              <a:gd name="T51" fmla="*/ 2147483647 h 3547"/>
              <a:gd name="T52" fmla="*/ 2147483647 w 3791"/>
              <a:gd name="T53" fmla="*/ 2147483647 h 3547"/>
              <a:gd name="T54" fmla="*/ 2147483647 w 3791"/>
              <a:gd name="T55" fmla="*/ 2147483647 h 3547"/>
              <a:gd name="T56" fmla="*/ 2147483647 w 3791"/>
              <a:gd name="T57" fmla="*/ 2147483647 h 3547"/>
              <a:gd name="T58" fmla="*/ 2147483647 w 3791"/>
              <a:gd name="T59" fmla="*/ 2147483647 h 3547"/>
              <a:gd name="T60" fmla="*/ 2147483647 w 3791"/>
              <a:gd name="T61" fmla="*/ 2147483647 h 3547"/>
              <a:gd name="T62" fmla="*/ 2147483647 w 3791"/>
              <a:gd name="T63" fmla="*/ 2147483647 h 3547"/>
              <a:gd name="T64" fmla="*/ 2147483647 w 3791"/>
              <a:gd name="T65" fmla="*/ 2147483647 h 3547"/>
              <a:gd name="T66" fmla="*/ 2147483647 w 3791"/>
              <a:gd name="T67" fmla="*/ 2147483647 h 3547"/>
              <a:gd name="T68" fmla="*/ 2147483647 w 3791"/>
              <a:gd name="T69" fmla="*/ 2147483647 h 3547"/>
              <a:gd name="T70" fmla="*/ 2147483647 w 3791"/>
              <a:gd name="T71" fmla="*/ 2147483647 h 3547"/>
              <a:gd name="T72" fmla="*/ 2147483647 w 3791"/>
              <a:gd name="T73" fmla="*/ 2147483647 h 3547"/>
              <a:gd name="T74" fmla="*/ 2147483647 w 3791"/>
              <a:gd name="T75" fmla="*/ 2147483647 h 3547"/>
              <a:gd name="T76" fmla="*/ 2147483647 w 3791"/>
              <a:gd name="T77" fmla="*/ 2147483647 h 3547"/>
              <a:gd name="T78" fmla="*/ 0 w 3791"/>
              <a:gd name="T79" fmla="*/ 2147483647 h 3547"/>
              <a:gd name="T80" fmla="*/ 2147483647 w 3791"/>
              <a:gd name="T81" fmla="*/ 2147483647 h 35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91"/>
              <a:gd name="T124" fmla="*/ 0 h 3547"/>
              <a:gd name="T125" fmla="*/ 3791 w 3791"/>
              <a:gd name="T126" fmla="*/ 3547 h 35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91" h="3547">
                <a:moveTo>
                  <a:pt x="6" y="53"/>
                </a:moveTo>
                <a:cubicBezTo>
                  <a:pt x="102" y="9"/>
                  <a:pt x="62" y="0"/>
                  <a:pt x="222" y="17"/>
                </a:cubicBezTo>
                <a:cubicBezTo>
                  <a:pt x="305" y="35"/>
                  <a:pt x="1003" y="780"/>
                  <a:pt x="1080" y="815"/>
                </a:cubicBezTo>
                <a:cubicBezTo>
                  <a:pt x="1118" y="1020"/>
                  <a:pt x="1206" y="1024"/>
                  <a:pt x="1350" y="1072"/>
                </a:cubicBezTo>
                <a:cubicBezTo>
                  <a:pt x="1388" y="1151"/>
                  <a:pt x="1452" y="1142"/>
                  <a:pt x="1513" y="1151"/>
                </a:cubicBezTo>
                <a:cubicBezTo>
                  <a:pt x="1520" y="1164"/>
                  <a:pt x="1529" y="1177"/>
                  <a:pt x="1532" y="1190"/>
                </a:cubicBezTo>
                <a:cubicBezTo>
                  <a:pt x="1539" y="1216"/>
                  <a:pt x="1532" y="1247"/>
                  <a:pt x="1542" y="1268"/>
                </a:cubicBezTo>
                <a:cubicBezTo>
                  <a:pt x="1561" y="1321"/>
                  <a:pt x="1683" y="1321"/>
                  <a:pt x="1696" y="1321"/>
                </a:cubicBezTo>
                <a:cubicBezTo>
                  <a:pt x="1740" y="1342"/>
                  <a:pt x="1776" y="1386"/>
                  <a:pt x="1820" y="1412"/>
                </a:cubicBezTo>
                <a:cubicBezTo>
                  <a:pt x="1923" y="1473"/>
                  <a:pt x="2031" y="1508"/>
                  <a:pt x="2137" y="1556"/>
                </a:cubicBezTo>
                <a:cubicBezTo>
                  <a:pt x="2227" y="1595"/>
                  <a:pt x="2313" y="1708"/>
                  <a:pt x="2415" y="1713"/>
                </a:cubicBezTo>
                <a:cubicBezTo>
                  <a:pt x="2585" y="1721"/>
                  <a:pt x="2754" y="1721"/>
                  <a:pt x="2924" y="1726"/>
                </a:cubicBezTo>
                <a:cubicBezTo>
                  <a:pt x="3004" y="1734"/>
                  <a:pt x="3084" y="1739"/>
                  <a:pt x="3164" y="1765"/>
                </a:cubicBezTo>
                <a:cubicBezTo>
                  <a:pt x="3202" y="1800"/>
                  <a:pt x="3241" y="1808"/>
                  <a:pt x="3279" y="1843"/>
                </a:cubicBezTo>
                <a:cubicBezTo>
                  <a:pt x="3311" y="1913"/>
                  <a:pt x="3366" y="2044"/>
                  <a:pt x="3423" y="2079"/>
                </a:cubicBezTo>
                <a:cubicBezTo>
                  <a:pt x="3500" y="2122"/>
                  <a:pt x="3583" y="2161"/>
                  <a:pt x="3653" y="2222"/>
                </a:cubicBezTo>
                <a:cubicBezTo>
                  <a:pt x="3660" y="2235"/>
                  <a:pt x="3663" y="2248"/>
                  <a:pt x="3673" y="2261"/>
                </a:cubicBezTo>
                <a:cubicBezTo>
                  <a:pt x="3682" y="2275"/>
                  <a:pt x="3695" y="2275"/>
                  <a:pt x="3701" y="2288"/>
                </a:cubicBezTo>
                <a:cubicBezTo>
                  <a:pt x="3737" y="2340"/>
                  <a:pt x="3743" y="2388"/>
                  <a:pt x="3769" y="2444"/>
                </a:cubicBezTo>
                <a:cubicBezTo>
                  <a:pt x="3775" y="2475"/>
                  <a:pt x="3788" y="2505"/>
                  <a:pt x="3788" y="2536"/>
                </a:cubicBezTo>
                <a:cubicBezTo>
                  <a:pt x="3788" y="2636"/>
                  <a:pt x="3791" y="2736"/>
                  <a:pt x="3778" y="2836"/>
                </a:cubicBezTo>
                <a:cubicBezTo>
                  <a:pt x="3746" y="3093"/>
                  <a:pt x="3596" y="3377"/>
                  <a:pt x="3564" y="3377"/>
                </a:cubicBezTo>
                <a:cubicBezTo>
                  <a:pt x="3500" y="3464"/>
                  <a:pt x="3559" y="3386"/>
                  <a:pt x="3450" y="3395"/>
                </a:cubicBezTo>
                <a:cubicBezTo>
                  <a:pt x="3280" y="3547"/>
                  <a:pt x="3167" y="3115"/>
                  <a:pt x="2674" y="3098"/>
                </a:cubicBezTo>
                <a:cubicBezTo>
                  <a:pt x="2623" y="2989"/>
                  <a:pt x="2690" y="3115"/>
                  <a:pt x="2627" y="3046"/>
                </a:cubicBezTo>
                <a:cubicBezTo>
                  <a:pt x="2467" y="2876"/>
                  <a:pt x="2505" y="2893"/>
                  <a:pt x="2271" y="2876"/>
                </a:cubicBezTo>
                <a:cubicBezTo>
                  <a:pt x="2214" y="2836"/>
                  <a:pt x="2169" y="2775"/>
                  <a:pt x="2118" y="2719"/>
                </a:cubicBezTo>
                <a:cubicBezTo>
                  <a:pt x="2089" y="2688"/>
                  <a:pt x="1926" y="2837"/>
                  <a:pt x="1926" y="2837"/>
                </a:cubicBezTo>
                <a:cubicBezTo>
                  <a:pt x="1898" y="2802"/>
                  <a:pt x="1760" y="2729"/>
                  <a:pt x="1686" y="2711"/>
                </a:cubicBezTo>
                <a:cubicBezTo>
                  <a:pt x="1612" y="2693"/>
                  <a:pt x="1537" y="2746"/>
                  <a:pt x="1482" y="2729"/>
                </a:cubicBezTo>
                <a:cubicBezTo>
                  <a:pt x="1463" y="2694"/>
                  <a:pt x="1382" y="2640"/>
                  <a:pt x="1356" y="2609"/>
                </a:cubicBezTo>
                <a:cubicBezTo>
                  <a:pt x="1340" y="2587"/>
                  <a:pt x="1254" y="2339"/>
                  <a:pt x="1254" y="2339"/>
                </a:cubicBezTo>
                <a:cubicBezTo>
                  <a:pt x="1209" y="2243"/>
                  <a:pt x="1222" y="2129"/>
                  <a:pt x="1152" y="2069"/>
                </a:cubicBezTo>
                <a:cubicBezTo>
                  <a:pt x="1101" y="1864"/>
                  <a:pt x="1606" y="1904"/>
                  <a:pt x="1427" y="1882"/>
                </a:cubicBezTo>
                <a:cubicBezTo>
                  <a:pt x="1347" y="1721"/>
                  <a:pt x="1203" y="1704"/>
                  <a:pt x="1091" y="1595"/>
                </a:cubicBezTo>
                <a:cubicBezTo>
                  <a:pt x="1049" y="1551"/>
                  <a:pt x="1021" y="1495"/>
                  <a:pt x="976" y="1451"/>
                </a:cubicBezTo>
                <a:cubicBezTo>
                  <a:pt x="953" y="1408"/>
                  <a:pt x="925" y="1390"/>
                  <a:pt x="899" y="1347"/>
                </a:cubicBezTo>
                <a:cubicBezTo>
                  <a:pt x="870" y="1299"/>
                  <a:pt x="877" y="1177"/>
                  <a:pt x="851" y="1125"/>
                </a:cubicBezTo>
                <a:cubicBezTo>
                  <a:pt x="822" y="1064"/>
                  <a:pt x="845" y="1046"/>
                  <a:pt x="822" y="981"/>
                </a:cubicBezTo>
                <a:cubicBezTo>
                  <a:pt x="800" y="911"/>
                  <a:pt x="19" y="283"/>
                  <a:pt x="0" y="209"/>
                </a:cubicBezTo>
                <a:cubicBezTo>
                  <a:pt x="6" y="179"/>
                  <a:pt x="6" y="83"/>
                  <a:pt x="6" y="53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Freeform 64"/>
          <p:cNvSpPr>
            <a:spLocks/>
          </p:cNvSpPr>
          <p:nvPr/>
        </p:nvSpPr>
        <p:spPr bwMode="auto">
          <a:xfrm rot="-7351923">
            <a:off x="6445252" y="6057901"/>
            <a:ext cx="358775" cy="228600"/>
          </a:xfrm>
          <a:custGeom>
            <a:avLst/>
            <a:gdLst>
              <a:gd name="T0" fmla="*/ 2147483647 w 622"/>
              <a:gd name="T1" fmla="*/ 0 h 452"/>
              <a:gd name="T2" fmla="*/ 0 w 622"/>
              <a:gd name="T3" fmla="*/ 2147483647 h 452"/>
              <a:gd name="T4" fmla="*/ 0 60000 65536"/>
              <a:gd name="T5" fmla="*/ 0 60000 65536"/>
              <a:gd name="T6" fmla="*/ 0 w 622"/>
              <a:gd name="T7" fmla="*/ 0 h 452"/>
              <a:gd name="T8" fmla="*/ 622 w 622"/>
              <a:gd name="T9" fmla="*/ 452 h 4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2" h="452">
                <a:moveTo>
                  <a:pt x="622" y="0"/>
                </a:moveTo>
                <a:cubicBezTo>
                  <a:pt x="518" y="75"/>
                  <a:pt x="104" y="377"/>
                  <a:pt x="0" y="452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2302" name="Object 381"/>
          <p:cNvGraphicFramePr>
            <a:graphicFrameLocks noChangeAspect="1"/>
          </p:cNvGraphicFramePr>
          <p:nvPr/>
        </p:nvGraphicFramePr>
        <p:xfrm>
          <a:off x="6659565" y="5949951"/>
          <a:ext cx="50482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4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5" y="5949951"/>
                        <a:ext cx="504825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564"/>
          <p:cNvGraphicFramePr>
            <a:graphicFrameLocks noChangeAspect="1"/>
          </p:cNvGraphicFramePr>
          <p:nvPr/>
        </p:nvGraphicFramePr>
        <p:xfrm>
          <a:off x="1619250" y="981077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5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981077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565"/>
          <p:cNvGraphicFramePr>
            <a:graphicFrameLocks noChangeAspect="1"/>
          </p:cNvGraphicFramePr>
          <p:nvPr/>
        </p:nvGraphicFramePr>
        <p:xfrm>
          <a:off x="3203575" y="3860802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6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860802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566"/>
          <p:cNvGraphicFramePr>
            <a:graphicFrameLocks noChangeAspect="1"/>
          </p:cNvGraphicFramePr>
          <p:nvPr/>
        </p:nvGraphicFramePr>
        <p:xfrm>
          <a:off x="3563940" y="4292602"/>
          <a:ext cx="5921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7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40" y="4292602"/>
                        <a:ext cx="5921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6" name="Object 567"/>
          <p:cNvGraphicFramePr>
            <a:graphicFrameLocks noChangeAspect="1"/>
          </p:cNvGraphicFramePr>
          <p:nvPr/>
        </p:nvGraphicFramePr>
        <p:xfrm>
          <a:off x="4572000" y="400526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8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526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141"/>
          <p:cNvSpPr>
            <a:spLocks noChangeArrowheads="1"/>
          </p:cNvSpPr>
          <p:nvPr/>
        </p:nvSpPr>
        <p:spPr bwMode="auto">
          <a:xfrm>
            <a:off x="6312926" y="5515531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п. Тешебс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08" name="Rectangle 142"/>
          <p:cNvSpPr>
            <a:spLocks noChangeArrowheads="1"/>
          </p:cNvSpPr>
          <p:nvPr/>
        </p:nvSpPr>
        <p:spPr bwMode="auto">
          <a:xfrm>
            <a:off x="3779838" y="4652963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Джанхот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09" name="Rectangle 143"/>
          <p:cNvSpPr>
            <a:spLocks noChangeArrowheads="1"/>
          </p:cNvSpPr>
          <p:nvPr/>
        </p:nvSpPr>
        <p:spPr bwMode="auto">
          <a:xfrm>
            <a:off x="4356102" y="3789363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Широкая Пшада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0" name="Rectangle 144"/>
          <p:cNvSpPr>
            <a:spLocks noChangeArrowheads="1"/>
          </p:cNvSpPr>
          <p:nvPr/>
        </p:nvSpPr>
        <p:spPr bwMode="auto">
          <a:xfrm>
            <a:off x="2771777" y="364490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с. Прасковеевка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11" name="Freeform 149"/>
          <p:cNvSpPr>
            <a:spLocks/>
          </p:cNvSpPr>
          <p:nvPr/>
        </p:nvSpPr>
        <p:spPr bwMode="auto">
          <a:xfrm>
            <a:off x="755652" y="1196977"/>
            <a:ext cx="6264275" cy="5616575"/>
          </a:xfrm>
          <a:custGeom>
            <a:avLst/>
            <a:gdLst>
              <a:gd name="T0" fmla="*/ 2147483647 w 3946"/>
              <a:gd name="T1" fmla="*/ 0 h 3538"/>
              <a:gd name="T2" fmla="*/ 2147483647 w 3946"/>
              <a:gd name="T3" fmla="*/ 2147483647 h 3538"/>
              <a:gd name="T4" fmla="*/ 2147483647 w 3946"/>
              <a:gd name="T5" fmla="*/ 2147483647 h 3538"/>
              <a:gd name="T6" fmla="*/ 2147483647 w 3946"/>
              <a:gd name="T7" fmla="*/ 2147483647 h 3538"/>
              <a:gd name="T8" fmla="*/ 2147483647 w 3946"/>
              <a:gd name="T9" fmla="*/ 2147483647 h 3538"/>
              <a:gd name="T10" fmla="*/ 2147483647 w 3946"/>
              <a:gd name="T11" fmla="*/ 2147483647 h 3538"/>
              <a:gd name="T12" fmla="*/ 2147483647 w 3946"/>
              <a:gd name="T13" fmla="*/ 2147483647 h 3538"/>
              <a:gd name="T14" fmla="*/ 2147483647 w 3946"/>
              <a:gd name="T15" fmla="*/ 2147483647 h 3538"/>
              <a:gd name="T16" fmla="*/ 2147483647 w 3946"/>
              <a:gd name="T17" fmla="*/ 2147483647 h 3538"/>
              <a:gd name="T18" fmla="*/ 2147483647 w 3946"/>
              <a:gd name="T19" fmla="*/ 2147483647 h 3538"/>
              <a:gd name="T20" fmla="*/ 2147483647 w 3946"/>
              <a:gd name="T21" fmla="*/ 2147483647 h 3538"/>
              <a:gd name="T22" fmla="*/ 2147483647 w 3946"/>
              <a:gd name="T23" fmla="*/ 2147483647 h 3538"/>
              <a:gd name="T24" fmla="*/ 2147483647 w 3946"/>
              <a:gd name="T25" fmla="*/ 2147483647 h 3538"/>
              <a:gd name="T26" fmla="*/ 2147483647 w 3946"/>
              <a:gd name="T27" fmla="*/ 2147483647 h 3538"/>
              <a:gd name="T28" fmla="*/ 2147483647 w 3946"/>
              <a:gd name="T29" fmla="*/ 2147483647 h 3538"/>
              <a:gd name="T30" fmla="*/ 2147483647 w 3946"/>
              <a:gd name="T31" fmla="*/ 2147483647 h 3538"/>
              <a:gd name="T32" fmla="*/ 2147483647 w 3946"/>
              <a:gd name="T33" fmla="*/ 2147483647 h 3538"/>
              <a:gd name="T34" fmla="*/ 2147483647 w 3946"/>
              <a:gd name="T35" fmla="*/ 2147483647 h 3538"/>
              <a:gd name="T36" fmla="*/ 2147483647 w 3946"/>
              <a:gd name="T37" fmla="*/ 2147483647 h 3538"/>
              <a:gd name="T38" fmla="*/ 2147483647 w 3946"/>
              <a:gd name="T39" fmla="*/ 2147483647 h 3538"/>
              <a:gd name="T40" fmla="*/ 2147483647 w 3946"/>
              <a:gd name="T41" fmla="*/ 2147483647 h 3538"/>
              <a:gd name="T42" fmla="*/ 2147483647 w 3946"/>
              <a:gd name="T43" fmla="*/ 2147483647 h 3538"/>
              <a:gd name="T44" fmla="*/ 2147483647 w 3946"/>
              <a:gd name="T45" fmla="*/ 2147483647 h 3538"/>
              <a:gd name="T46" fmla="*/ 2147483647 w 3946"/>
              <a:gd name="T47" fmla="*/ 2147483647 h 3538"/>
              <a:gd name="T48" fmla="*/ 2147483647 w 3946"/>
              <a:gd name="T49" fmla="*/ 2147483647 h 3538"/>
              <a:gd name="T50" fmla="*/ 2147483647 w 3946"/>
              <a:gd name="T51" fmla="*/ 2147483647 h 3538"/>
              <a:gd name="T52" fmla="*/ 2147483647 w 3946"/>
              <a:gd name="T53" fmla="*/ 2147483647 h 3538"/>
              <a:gd name="T54" fmla="*/ 2147483647 w 3946"/>
              <a:gd name="T55" fmla="*/ 2147483647 h 3538"/>
              <a:gd name="T56" fmla="*/ 2147483647 w 3946"/>
              <a:gd name="T57" fmla="*/ 2147483647 h 3538"/>
              <a:gd name="T58" fmla="*/ 2147483647 w 3946"/>
              <a:gd name="T59" fmla="*/ 2147483647 h 3538"/>
              <a:gd name="T60" fmla="*/ 2147483647 w 3946"/>
              <a:gd name="T61" fmla="*/ 2147483647 h 3538"/>
              <a:gd name="T62" fmla="*/ 2147483647 w 3946"/>
              <a:gd name="T63" fmla="*/ 2147483647 h 3538"/>
              <a:gd name="T64" fmla="*/ 2147483647 w 3946"/>
              <a:gd name="T65" fmla="*/ 2147483647 h 3538"/>
              <a:gd name="T66" fmla="*/ 2147483647 w 3946"/>
              <a:gd name="T67" fmla="*/ 2147483647 h 3538"/>
              <a:gd name="T68" fmla="*/ 2147483647 w 3946"/>
              <a:gd name="T69" fmla="*/ 2147483647 h 3538"/>
              <a:gd name="T70" fmla="*/ 2147483647 w 3946"/>
              <a:gd name="T71" fmla="*/ 2147483647 h 3538"/>
              <a:gd name="T72" fmla="*/ 2147483647 w 3946"/>
              <a:gd name="T73" fmla="*/ 2147483647 h 3538"/>
              <a:gd name="T74" fmla="*/ 2147483647 w 3946"/>
              <a:gd name="T75" fmla="*/ 2147483647 h 3538"/>
              <a:gd name="T76" fmla="*/ 2147483647 w 3946"/>
              <a:gd name="T77" fmla="*/ 2147483647 h 3538"/>
              <a:gd name="T78" fmla="*/ 2147483647 w 3946"/>
              <a:gd name="T79" fmla="*/ 2147483647 h 3538"/>
              <a:gd name="T80" fmla="*/ 2147483647 w 3946"/>
              <a:gd name="T81" fmla="*/ 2147483647 h 3538"/>
              <a:gd name="T82" fmla="*/ 2147483647 w 3946"/>
              <a:gd name="T83" fmla="*/ 2147483647 h 3538"/>
              <a:gd name="T84" fmla="*/ 2147483647 w 3946"/>
              <a:gd name="T85" fmla="*/ 2147483647 h 3538"/>
              <a:gd name="T86" fmla="*/ 2147483647 w 3946"/>
              <a:gd name="T87" fmla="*/ 2147483647 h 3538"/>
              <a:gd name="T88" fmla="*/ 2147483647 w 3946"/>
              <a:gd name="T89" fmla="*/ 2147483647 h 3538"/>
              <a:gd name="T90" fmla="*/ 0 w 3946"/>
              <a:gd name="T91" fmla="*/ 2147483647 h 3538"/>
              <a:gd name="T92" fmla="*/ 2147483647 w 3946"/>
              <a:gd name="T93" fmla="*/ 0 h 353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46"/>
              <a:gd name="T142" fmla="*/ 0 h 3538"/>
              <a:gd name="T143" fmla="*/ 3946 w 3946"/>
              <a:gd name="T144" fmla="*/ 3538 h 353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46" h="3538">
                <a:moveTo>
                  <a:pt x="45" y="0"/>
                </a:moveTo>
                <a:lnTo>
                  <a:pt x="272" y="181"/>
                </a:lnTo>
                <a:lnTo>
                  <a:pt x="363" y="317"/>
                </a:lnTo>
                <a:lnTo>
                  <a:pt x="227" y="453"/>
                </a:lnTo>
                <a:lnTo>
                  <a:pt x="499" y="952"/>
                </a:lnTo>
                <a:lnTo>
                  <a:pt x="680" y="1134"/>
                </a:lnTo>
                <a:lnTo>
                  <a:pt x="862" y="1179"/>
                </a:lnTo>
                <a:lnTo>
                  <a:pt x="953" y="1406"/>
                </a:lnTo>
                <a:lnTo>
                  <a:pt x="1179" y="1542"/>
                </a:lnTo>
                <a:lnTo>
                  <a:pt x="1406" y="1814"/>
                </a:lnTo>
                <a:lnTo>
                  <a:pt x="1451" y="2086"/>
                </a:lnTo>
                <a:lnTo>
                  <a:pt x="1678" y="2449"/>
                </a:lnTo>
                <a:lnTo>
                  <a:pt x="1860" y="2585"/>
                </a:lnTo>
                <a:lnTo>
                  <a:pt x="2041" y="2631"/>
                </a:lnTo>
                <a:lnTo>
                  <a:pt x="2132" y="2631"/>
                </a:lnTo>
                <a:lnTo>
                  <a:pt x="2359" y="2767"/>
                </a:lnTo>
                <a:lnTo>
                  <a:pt x="2495" y="2948"/>
                </a:lnTo>
                <a:lnTo>
                  <a:pt x="2676" y="3039"/>
                </a:lnTo>
                <a:lnTo>
                  <a:pt x="2812" y="2994"/>
                </a:lnTo>
                <a:lnTo>
                  <a:pt x="2948" y="2994"/>
                </a:lnTo>
                <a:lnTo>
                  <a:pt x="3175" y="3084"/>
                </a:lnTo>
                <a:lnTo>
                  <a:pt x="3311" y="3130"/>
                </a:lnTo>
                <a:lnTo>
                  <a:pt x="3447" y="3175"/>
                </a:lnTo>
                <a:lnTo>
                  <a:pt x="3629" y="3220"/>
                </a:lnTo>
                <a:lnTo>
                  <a:pt x="3765" y="3356"/>
                </a:lnTo>
                <a:lnTo>
                  <a:pt x="3856" y="3447"/>
                </a:lnTo>
                <a:lnTo>
                  <a:pt x="3946" y="3493"/>
                </a:lnTo>
                <a:lnTo>
                  <a:pt x="3901" y="3493"/>
                </a:lnTo>
                <a:lnTo>
                  <a:pt x="3629" y="3538"/>
                </a:lnTo>
                <a:lnTo>
                  <a:pt x="3447" y="3493"/>
                </a:lnTo>
                <a:lnTo>
                  <a:pt x="3220" y="3311"/>
                </a:lnTo>
                <a:lnTo>
                  <a:pt x="3084" y="3220"/>
                </a:lnTo>
                <a:lnTo>
                  <a:pt x="2722" y="3220"/>
                </a:lnTo>
                <a:lnTo>
                  <a:pt x="2404" y="3175"/>
                </a:lnTo>
                <a:lnTo>
                  <a:pt x="2223" y="2994"/>
                </a:lnTo>
                <a:lnTo>
                  <a:pt x="2086" y="2948"/>
                </a:lnTo>
                <a:lnTo>
                  <a:pt x="1406" y="2495"/>
                </a:lnTo>
                <a:lnTo>
                  <a:pt x="1315" y="2268"/>
                </a:lnTo>
                <a:lnTo>
                  <a:pt x="1179" y="1905"/>
                </a:lnTo>
                <a:lnTo>
                  <a:pt x="998" y="1860"/>
                </a:lnTo>
                <a:lnTo>
                  <a:pt x="771" y="1497"/>
                </a:lnTo>
                <a:lnTo>
                  <a:pt x="590" y="1406"/>
                </a:lnTo>
                <a:lnTo>
                  <a:pt x="363" y="1179"/>
                </a:lnTo>
                <a:lnTo>
                  <a:pt x="91" y="862"/>
                </a:lnTo>
                <a:lnTo>
                  <a:pt x="91" y="544"/>
                </a:lnTo>
                <a:lnTo>
                  <a:pt x="0" y="317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2" name="Rectangle 146"/>
          <p:cNvSpPr>
            <a:spLocks noChangeArrowheads="1"/>
          </p:cNvSpPr>
          <p:nvPr/>
        </p:nvSpPr>
        <p:spPr bwMode="auto">
          <a:xfrm>
            <a:off x="2195515" y="1268414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Афонка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3" name="AutoShape 174"/>
          <p:cNvSpPr>
            <a:spLocks noChangeArrowheads="1"/>
          </p:cNvSpPr>
          <p:nvPr/>
        </p:nvSpPr>
        <p:spPr bwMode="auto">
          <a:xfrm>
            <a:off x="250827" y="3429000"/>
            <a:ext cx="1223963" cy="576263"/>
          </a:xfrm>
          <a:prstGeom prst="wedgeRectCallout">
            <a:avLst>
              <a:gd name="adj1" fmla="val 104083"/>
              <a:gd name="adj2" fmla="val 1241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2314" name="Oval 110"/>
          <p:cNvSpPr>
            <a:spLocks noChangeArrowheads="1"/>
          </p:cNvSpPr>
          <p:nvPr/>
        </p:nvSpPr>
        <p:spPr bwMode="auto">
          <a:xfrm>
            <a:off x="2124075" y="2492375"/>
            <a:ext cx="217488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12315" name="Oval 110"/>
          <p:cNvSpPr>
            <a:spLocks noChangeArrowheads="1"/>
          </p:cNvSpPr>
          <p:nvPr/>
        </p:nvSpPr>
        <p:spPr bwMode="auto">
          <a:xfrm>
            <a:off x="1692275" y="2636839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</a:t>
            </a:r>
            <a:r>
              <a:rPr lang="ru-RU" sz="1200" dirty="0" smtClean="0">
                <a:solidFill>
                  <a:schemeClr val="bg1"/>
                </a:solidFill>
              </a:rPr>
              <a:t> ВОЗНИКНОВЕНИЯ ПРИРОДНЫХ  </a:t>
            </a:r>
            <a:r>
              <a:rPr lang="ru-RU" sz="1200" dirty="0">
                <a:solidFill>
                  <a:schemeClr val="bg1"/>
                </a:solidFill>
              </a:rPr>
              <a:t>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</a:t>
            </a:r>
            <a:r>
              <a:rPr lang="ru-RU" sz="1200" dirty="0" smtClean="0">
                <a:solidFill>
                  <a:schemeClr val="bg1"/>
                </a:solidFill>
              </a:rPr>
              <a:t>Г. </a:t>
            </a:r>
            <a:r>
              <a:rPr lang="ru-RU" sz="1200" dirty="0">
                <a:solidFill>
                  <a:schemeClr val="bg1"/>
                </a:solidFill>
              </a:rPr>
              <a:t>ГЕЛЕНДЖИК</a:t>
            </a:r>
          </a:p>
        </p:txBody>
      </p:sp>
      <p:pic>
        <p:nvPicPr>
          <p:cNvPr id="98" name="Picture 346" descr="C:\Documents and Settings\Borisovych\Рабочий стол\лесные пожары фото\shem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" y="5360662"/>
            <a:ext cx="3995938" cy="14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63F05041-7573-46EB-AA4F-8EC8A51AFB0E}"/>
              </a:ext>
            </a:extLst>
          </p:cNvPr>
          <p:cNvGrpSpPr/>
          <p:nvPr/>
        </p:nvGrpSpPr>
        <p:grpSpPr>
          <a:xfrm>
            <a:off x="6733578" y="2852932"/>
            <a:ext cx="2374926" cy="1263829"/>
            <a:chOff x="6428209" y="4993020"/>
            <a:chExt cx="2608288" cy="707551"/>
          </a:xfrm>
        </p:grpSpPr>
        <p:sp>
          <p:nvSpPr>
            <p:cNvPr id="100" name="Text Box 830">
              <a:extLst>
                <a:ext uri="{FF2B5EF4-FFF2-40B4-BE49-F238E27FC236}">
                  <a16:creationId xmlns:a16="http://schemas.microsoft.com/office/drawing/2014/main" id="{8FAA9D0F-680A-4FEC-98D3-A5CB8D3EE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21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- 15553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103523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- 154,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01" name="Rectangle 84">
              <a:extLst>
                <a:ext uri="{FF2B5EF4-FFF2-40B4-BE49-F238E27FC236}">
                  <a16:creationId xmlns:a16="http://schemas.microsoft.com/office/drawing/2014/main" id="{DCC734DD-01A5-44AB-B945-F95426095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02" name="Picture 2">
            <a:extLst>
              <a:ext uri="{FF2B5EF4-FFF2-40B4-BE49-F238E27FC236}">
                <a16:creationId xmlns:a16="http://schemas.microsoft.com/office/drawing/2014/main" id="{B9669312-4ABD-43DF-A98D-63B9F3059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27500" r="64298" b="25500"/>
          <a:stretch/>
        </p:blipFill>
        <p:spPr bwMode="auto">
          <a:xfrm>
            <a:off x="5724132" y="694791"/>
            <a:ext cx="3389212" cy="165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79F47C-1EA4-4062-851E-29D11AC24060}"/>
              </a:ext>
            </a:extLst>
          </p:cNvPr>
          <p:cNvGrpSpPr/>
          <p:nvPr/>
        </p:nvGrpSpPr>
        <p:grpSpPr>
          <a:xfrm>
            <a:off x="7164290" y="4653137"/>
            <a:ext cx="2088351" cy="2135950"/>
            <a:chOff x="7235829" y="4725144"/>
            <a:chExt cx="2088351" cy="2135950"/>
          </a:xfrm>
        </p:grpSpPr>
        <p:sp>
          <p:nvSpPr>
            <p:cNvPr id="104" name="Rectangle 903">
              <a:extLst>
                <a:ext uri="{FF2B5EF4-FFF2-40B4-BE49-F238E27FC236}">
                  <a16:creationId xmlns:a16="http://schemas.microsoft.com/office/drawing/2014/main" id="{E22FB5BF-AF7C-4754-A1F7-F3E689544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5" name="Text Box 64">
              <a:extLst>
                <a:ext uri="{FF2B5EF4-FFF2-40B4-BE49-F238E27FC236}">
                  <a16:creationId xmlns:a16="http://schemas.microsoft.com/office/drawing/2014/main" id="{569AEB8B-88DE-4DC5-8996-76237225A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06" name="Group 48">
              <a:extLst>
                <a:ext uri="{FF2B5EF4-FFF2-40B4-BE49-F238E27FC236}">
                  <a16:creationId xmlns:a16="http://schemas.microsoft.com/office/drawing/2014/main" id="{34165BBA-B1F5-4724-9153-C674F12EEF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116" name="Line 49">
                <a:extLst>
                  <a:ext uri="{FF2B5EF4-FFF2-40B4-BE49-F238E27FC236}">
                    <a16:creationId xmlns:a16="http://schemas.microsoft.com/office/drawing/2014/main" id="{A691661C-CE03-4FC3-85C2-2B82EDB87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7" name="Line 50">
                <a:extLst>
                  <a:ext uri="{FF2B5EF4-FFF2-40B4-BE49-F238E27FC236}">
                    <a16:creationId xmlns:a16="http://schemas.microsoft.com/office/drawing/2014/main" id="{DE5F4DAF-FB5A-4E60-8A0B-DFC5555BE0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8" name="Line 51">
                <a:extLst>
                  <a:ext uri="{FF2B5EF4-FFF2-40B4-BE49-F238E27FC236}">
                    <a16:creationId xmlns:a16="http://schemas.microsoft.com/office/drawing/2014/main" id="{7F8D2A39-EED4-417C-BC78-A6C318FA1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9" name="Line 52">
                <a:extLst>
                  <a:ext uri="{FF2B5EF4-FFF2-40B4-BE49-F238E27FC236}">
                    <a16:creationId xmlns:a16="http://schemas.microsoft.com/office/drawing/2014/main" id="{04861441-F8B4-4600-8920-14D37309AA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82575840-B180-4758-A0D7-F1A2C1ED7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8" name="Text Box 54">
              <a:extLst>
                <a:ext uri="{FF2B5EF4-FFF2-40B4-BE49-F238E27FC236}">
                  <a16:creationId xmlns:a16="http://schemas.microsoft.com/office/drawing/2014/main" id="{FF42E336-3538-4660-8882-3DD046A78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9749" y="5661247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 dirty="0">
                  <a:latin typeface="Arial" charset="0"/>
                </a:rPr>
                <a:t> ПЧ</a:t>
              </a:r>
              <a:endParaRPr lang="ru-RU" altLang="ru-RU" sz="1300" dirty="0">
                <a:latin typeface="Arial" charset="0"/>
              </a:endParaRPr>
            </a:p>
          </p:txBody>
        </p:sp>
        <p:sp>
          <p:nvSpPr>
            <p:cNvPr id="109" name="Text Box 64">
              <a:extLst>
                <a:ext uri="{FF2B5EF4-FFF2-40B4-BE49-F238E27FC236}">
                  <a16:creationId xmlns:a16="http://schemas.microsoft.com/office/drawing/2014/main" id="{1985D389-957D-4638-B92F-72F692F9D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10" name="Text Box 64">
              <a:extLst>
                <a:ext uri="{FF2B5EF4-FFF2-40B4-BE49-F238E27FC236}">
                  <a16:creationId xmlns:a16="http://schemas.microsoft.com/office/drawing/2014/main" id="{5917FBCF-F964-4548-BB9D-AE5999D18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11" name="Object 170">
              <a:extLst>
                <a:ext uri="{FF2B5EF4-FFF2-40B4-BE49-F238E27FC236}">
                  <a16:creationId xmlns:a16="http://schemas.microsoft.com/office/drawing/2014/main" id="{F4A85F83-6C35-453D-B605-DA3797F3C6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980096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49" name="Clip" r:id="rId13" imgW="403250" imgH="226771" progId="MS_ClipArt_Gallery.2">
                    <p:embed/>
                  </p:oleObj>
                </mc:Choice>
                <mc:Fallback>
                  <p:oleObj name="Clip" r:id="rId13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" name="Text Box 47">
              <a:extLst>
                <a:ext uri="{FF2B5EF4-FFF2-40B4-BE49-F238E27FC236}">
                  <a16:creationId xmlns:a16="http://schemas.microsoft.com/office/drawing/2014/main" id="{DBCBD3D3-0A79-49E0-BAD0-8541EDF0A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13" name="Rectangle 200">
              <a:extLst>
                <a:ext uri="{FF2B5EF4-FFF2-40B4-BE49-F238E27FC236}">
                  <a16:creationId xmlns:a16="http://schemas.microsoft.com/office/drawing/2014/main" id="{8A678E0C-39BF-4DA3-95AC-658528275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14" name="Text Box 47">
              <a:extLst>
                <a:ext uri="{FF2B5EF4-FFF2-40B4-BE49-F238E27FC236}">
                  <a16:creationId xmlns:a16="http://schemas.microsoft.com/office/drawing/2014/main" id="{6BEF7103-0DD9-4E52-A13E-2B3DCCAB7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120" name="Oval 110">
            <a:extLst>
              <a:ext uri="{FF2B5EF4-FFF2-40B4-BE49-F238E27FC236}">
                <a16:creationId xmlns:a16="http://schemas.microsoft.com/office/drawing/2014/main" id="{A5AD1FB7-3966-453C-87E4-A1841E28C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09" y="5160782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9429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Туапсинск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1893888" y="-5794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317" name="Group 397"/>
          <p:cNvGrpSpPr>
            <a:grpSpLocks/>
          </p:cNvGrpSpPr>
          <p:nvPr/>
        </p:nvGrpSpPr>
        <p:grpSpPr bwMode="auto">
          <a:xfrm>
            <a:off x="4427540" y="5949951"/>
            <a:ext cx="257175" cy="233363"/>
            <a:chOff x="578" y="-479"/>
            <a:chExt cx="226" cy="206"/>
          </a:xfrm>
        </p:grpSpPr>
        <p:grpSp>
          <p:nvGrpSpPr>
            <p:cNvPr id="1352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2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8" name="Group 397"/>
          <p:cNvGrpSpPr>
            <a:grpSpLocks/>
          </p:cNvGrpSpPr>
          <p:nvPr/>
        </p:nvGrpSpPr>
        <p:grpSpPr bwMode="auto">
          <a:xfrm>
            <a:off x="4643440" y="5805488"/>
            <a:ext cx="257175" cy="233363"/>
            <a:chOff x="578" y="-479"/>
            <a:chExt cx="226" cy="206"/>
          </a:xfrm>
        </p:grpSpPr>
        <p:grpSp>
          <p:nvGrpSpPr>
            <p:cNvPr id="1351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9" name="Group 397"/>
          <p:cNvGrpSpPr>
            <a:grpSpLocks/>
          </p:cNvGrpSpPr>
          <p:nvPr/>
        </p:nvGrpSpPr>
        <p:grpSpPr bwMode="auto">
          <a:xfrm>
            <a:off x="4356102" y="5734051"/>
            <a:ext cx="257175" cy="233363"/>
            <a:chOff x="578" y="-479"/>
            <a:chExt cx="226" cy="206"/>
          </a:xfrm>
        </p:grpSpPr>
        <p:grpSp>
          <p:nvGrpSpPr>
            <p:cNvPr id="1351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1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1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0" name="Group 397"/>
          <p:cNvGrpSpPr>
            <a:grpSpLocks/>
          </p:cNvGrpSpPr>
          <p:nvPr/>
        </p:nvGrpSpPr>
        <p:grpSpPr bwMode="auto">
          <a:xfrm>
            <a:off x="1547815" y="3068637"/>
            <a:ext cx="257175" cy="233363"/>
            <a:chOff x="578" y="-479"/>
            <a:chExt cx="226" cy="206"/>
          </a:xfrm>
        </p:grpSpPr>
        <p:grpSp>
          <p:nvGrpSpPr>
            <p:cNvPr id="1350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0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0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1" name="Group 397"/>
          <p:cNvGrpSpPr>
            <a:grpSpLocks/>
          </p:cNvGrpSpPr>
          <p:nvPr/>
        </p:nvGrpSpPr>
        <p:grpSpPr bwMode="auto">
          <a:xfrm>
            <a:off x="2700340" y="3789363"/>
            <a:ext cx="257175" cy="233363"/>
            <a:chOff x="578" y="-479"/>
            <a:chExt cx="226" cy="206"/>
          </a:xfrm>
        </p:grpSpPr>
        <p:grpSp>
          <p:nvGrpSpPr>
            <p:cNvPr id="1349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2" name="Group 397"/>
          <p:cNvGrpSpPr>
            <a:grpSpLocks/>
          </p:cNvGrpSpPr>
          <p:nvPr/>
        </p:nvGrpSpPr>
        <p:grpSpPr bwMode="auto">
          <a:xfrm>
            <a:off x="6084890" y="3068637"/>
            <a:ext cx="257175" cy="233363"/>
            <a:chOff x="578" y="-479"/>
            <a:chExt cx="226" cy="206"/>
          </a:xfrm>
        </p:grpSpPr>
        <p:grpSp>
          <p:nvGrpSpPr>
            <p:cNvPr id="1349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9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3" name="Group 397"/>
          <p:cNvGrpSpPr>
            <a:grpSpLocks/>
          </p:cNvGrpSpPr>
          <p:nvPr/>
        </p:nvGrpSpPr>
        <p:grpSpPr bwMode="auto">
          <a:xfrm>
            <a:off x="4067177" y="5157788"/>
            <a:ext cx="257175" cy="233363"/>
            <a:chOff x="578" y="-479"/>
            <a:chExt cx="226" cy="206"/>
          </a:xfrm>
        </p:grpSpPr>
        <p:grpSp>
          <p:nvGrpSpPr>
            <p:cNvPr id="1348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8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8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8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4" name="Group 397"/>
          <p:cNvGrpSpPr>
            <a:grpSpLocks/>
          </p:cNvGrpSpPr>
          <p:nvPr/>
        </p:nvGrpSpPr>
        <p:grpSpPr bwMode="auto">
          <a:xfrm>
            <a:off x="5292727" y="2636837"/>
            <a:ext cx="257175" cy="233363"/>
            <a:chOff x="578" y="-479"/>
            <a:chExt cx="226" cy="206"/>
          </a:xfrm>
        </p:grpSpPr>
        <p:grpSp>
          <p:nvGrpSpPr>
            <p:cNvPr id="1347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7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7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7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25" name="Freeform 78"/>
          <p:cNvSpPr>
            <a:spLocks/>
          </p:cNvSpPr>
          <p:nvPr/>
        </p:nvSpPr>
        <p:spPr bwMode="auto">
          <a:xfrm>
            <a:off x="1116013" y="1196976"/>
            <a:ext cx="6203950" cy="4911725"/>
          </a:xfrm>
          <a:custGeom>
            <a:avLst/>
            <a:gdLst>
              <a:gd name="T0" fmla="*/ 2147483647 w 3908"/>
              <a:gd name="T1" fmla="*/ 2147483647 h 3094"/>
              <a:gd name="T2" fmla="*/ 2147483647 w 3908"/>
              <a:gd name="T3" fmla="*/ 2147483647 h 3094"/>
              <a:gd name="T4" fmla="*/ 2147483647 w 3908"/>
              <a:gd name="T5" fmla="*/ 2147483647 h 3094"/>
              <a:gd name="T6" fmla="*/ 2147483647 w 3908"/>
              <a:gd name="T7" fmla="*/ 0 h 3094"/>
              <a:gd name="T8" fmla="*/ 2147483647 w 3908"/>
              <a:gd name="T9" fmla="*/ 2147483647 h 3094"/>
              <a:gd name="T10" fmla="*/ 2147483647 w 3908"/>
              <a:gd name="T11" fmla="*/ 2147483647 h 3094"/>
              <a:gd name="T12" fmla="*/ 2147483647 w 3908"/>
              <a:gd name="T13" fmla="*/ 2147483647 h 3094"/>
              <a:gd name="T14" fmla="*/ 2147483647 w 3908"/>
              <a:gd name="T15" fmla="*/ 2147483647 h 3094"/>
              <a:gd name="T16" fmla="*/ 2147483647 w 3908"/>
              <a:gd name="T17" fmla="*/ 2147483647 h 3094"/>
              <a:gd name="T18" fmla="*/ 2147483647 w 3908"/>
              <a:gd name="T19" fmla="*/ 2147483647 h 3094"/>
              <a:gd name="T20" fmla="*/ 2147483647 w 3908"/>
              <a:gd name="T21" fmla="*/ 2147483647 h 3094"/>
              <a:gd name="T22" fmla="*/ 2147483647 w 3908"/>
              <a:gd name="T23" fmla="*/ 2147483647 h 3094"/>
              <a:gd name="T24" fmla="*/ 2147483647 w 3908"/>
              <a:gd name="T25" fmla="*/ 2147483647 h 3094"/>
              <a:gd name="T26" fmla="*/ 2147483647 w 3908"/>
              <a:gd name="T27" fmla="*/ 2147483647 h 3094"/>
              <a:gd name="T28" fmla="*/ 2147483647 w 3908"/>
              <a:gd name="T29" fmla="*/ 2147483647 h 3094"/>
              <a:gd name="T30" fmla="*/ 2147483647 w 3908"/>
              <a:gd name="T31" fmla="*/ 2147483647 h 3094"/>
              <a:gd name="T32" fmla="*/ 2147483647 w 3908"/>
              <a:gd name="T33" fmla="*/ 2147483647 h 3094"/>
              <a:gd name="T34" fmla="*/ 2147483647 w 3908"/>
              <a:gd name="T35" fmla="*/ 2147483647 h 3094"/>
              <a:gd name="T36" fmla="*/ 2147483647 w 3908"/>
              <a:gd name="T37" fmla="*/ 2147483647 h 3094"/>
              <a:gd name="T38" fmla="*/ 2147483647 w 3908"/>
              <a:gd name="T39" fmla="*/ 2147483647 h 3094"/>
              <a:gd name="T40" fmla="*/ 2147483647 w 3908"/>
              <a:gd name="T41" fmla="*/ 2147483647 h 3094"/>
              <a:gd name="T42" fmla="*/ 2147483647 w 3908"/>
              <a:gd name="T43" fmla="*/ 2147483647 h 309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908"/>
              <a:gd name="T67" fmla="*/ 0 h 3094"/>
              <a:gd name="T68" fmla="*/ 3908 w 3908"/>
              <a:gd name="T69" fmla="*/ 3094 h 309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908" h="3094">
                <a:moveTo>
                  <a:pt x="609" y="1524"/>
                </a:moveTo>
                <a:cubicBezTo>
                  <a:pt x="496" y="1320"/>
                  <a:pt x="114" y="1473"/>
                  <a:pt x="57" y="1272"/>
                </a:cubicBezTo>
                <a:cubicBezTo>
                  <a:pt x="0" y="1071"/>
                  <a:pt x="157" y="530"/>
                  <a:pt x="267" y="318"/>
                </a:cubicBezTo>
                <a:cubicBezTo>
                  <a:pt x="395" y="327"/>
                  <a:pt x="632" y="50"/>
                  <a:pt x="717" y="0"/>
                </a:cubicBezTo>
                <a:cubicBezTo>
                  <a:pt x="857" y="4"/>
                  <a:pt x="979" y="197"/>
                  <a:pt x="1119" y="228"/>
                </a:cubicBezTo>
                <a:cubicBezTo>
                  <a:pt x="1263" y="323"/>
                  <a:pt x="1153" y="612"/>
                  <a:pt x="1317" y="792"/>
                </a:cubicBezTo>
                <a:cubicBezTo>
                  <a:pt x="1437" y="907"/>
                  <a:pt x="1688" y="923"/>
                  <a:pt x="1839" y="918"/>
                </a:cubicBezTo>
                <a:cubicBezTo>
                  <a:pt x="1990" y="913"/>
                  <a:pt x="2122" y="823"/>
                  <a:pt x="2223" y="762"/>
                </a:cubicBezTo>
                <a:cubicBezTo>
                  <a:pt x="2423" y="770"/>
                  <a:pt x="2342" y="574"/>
                  <a:pt x="2445" y="552"/>
                </a:cubicBezTo>
                <a:cubicBezTo>
                  <a:pt x="2548" y="530"/>
                  <a:pt x="2673" y="556"/>
                  <a:pt x="2841" y="630"/>
                </a:cubicBezTo>
                <a:cubicBezTo>
                  <a:pt x="3009" y="704"/>
                  <a:pt x="3300" y="815"/>
                  <a:pt x="3453" y="996"/>
                </a:cubicBezTo>
                <a:cubicBezTo>
                  <a:pt x="3557" y="1115"/>
                  <a:pt x="3731" y="1584"/>
                  <a:pt x="3759" y="1716"/>
                </a:cubicBezTo>
                <a:cubicBezTo>
                  <a:pt x="3908" y="1819"/>
                  <a:pt x="3854" y="2102"/>
                  <a:pt x="3783" y="2202"/>
                </a:cubicBezTo>
                <a:cubicBezTo>
                  <a:pt x="3778" y="2310"/>
                  <a:pt x="3764" y="2266"/>
                  <a:pt x="3729" y="2364"/>
                </a:cubicBezTo>
                <a:cubicBezTo>
                  <a:pt x="3837" y="2475"/>
                  <a:pt x="3646" y="2767"/>
                  <a:pt x="3573" y="2790"/>
                </a:cubicBezTo>
                <a:cubicBezTo>
                  <a:pt x="3511" y="2902"/>
                  <a:pt x="3442" y="3020"/>
                  <a:pt x="3357" y="3036"/>
                </a:cubicBezTo>
                <a:cubicBezTo>
                  <a:pt x="3266" y="3094"/>
                  <a:pt x="3172" y="2853"/>
                  <a:pt x="3063" y="2886"/>
                </a:cubicBezTo>
                <a:cubicBezTo>
                  <a:pt x="2777" y="2847"/>
                  <a:pt x="2359" y="2730"/>
                  <a:pt x="2085" y="2718"/>
                </a:cubicBezTo>
                <a:cubicBezTo>
                  <a:pt x="1929" y="2711"/>
                  <a:pt x="2191" y="2190"/>
                  <a:pt x="2050" y="2141"/>
                </a:cubicBezTo>
                <a:cubicBezTo>
                  <a:pt x="1815" y="2072"/>
                  <a:pt x="1881" y="2528"/>
                  <a:pt x="1647" y="2478"/>
                </a:cubicBezTo>
                <a:cubicBezTo>
                  <a:pt x="1101" y="2244"/>
                  <a:pt x="1348" y="2420"/>
                  <a:pt x="993" y="2040"/>
                </a:cubicBezTo>
                <a:cubicBezTo>
                  <a:pt x="955" y="1983"/>
                  <a:pt x="683" y="1518"/>
                  <a:pt x="609" y="1524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6" name="AutoShape 98"/>
          <p:cNvSpPr>
            <a:spLocks noChangeArrowheads="1"/>
          </p:cNvSpPr>
          <p:nvPr/>
        </p:nvSpPr>
        <p:spPr bwMode="auto">
          <a:xfrm>
            <a:off x="2339975" y="2997202"/>
            <a:ext cx="1296988" cy="313849"/>
          </a:xfrm>
          <a:prstGeom prst="wedgeRectCallout">
            <a:avLst>
              <a:gd name="adj1" fmla="val -12667"/>
              <a:gd name="adj2" fmla="val 44950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100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7" name="Rectangle 99"/>
          <p:cNvSpPr>
            <a:spLocks noChangeArrowheads="1"/>
          </p:cNvSpPr>
          <p:nvPr/>
        </p:nvSpPr>
        <p:spPr bwMode="auto">
          <a:xfrm rot="3454736">
            <a:off x="3888582" y="5480844"/>
            <a:ext cx="142875" cy="714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328" name="AutoShape 101"/>
          <p:cNvSpPr>
            <a:spLocks noChangeArrowheads="1"/>
          </p:cNvSpPr>
          <p:nvPr/>
        </p:nvSpPr>
        <p:spPr bwMode="auto">
          <a:xfrm>
            <a:off x="3779838" y="2997202"/>
            <a:ext cx="1225550" cy="313849"/>
          </a:xfrm>
          <a:prstGeom prst="wedgeRectCallout">
            <a:avLst>
              <a:gd name="adj1" fmla="val -56606"/>
              <a:gd name="adj2" fmla="val 32574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3,8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9" name="Line 102"/>
          <p:cNvSpPr>
            <a:spLocks noChangeShapeType="1"/>
          </p:cNvSpPr>
          <p:nvPr/>
        </p:nvSpPr>
        <p:spPr bwMode="auto">
          <a:xfrm>
            <a:off x="1619250" y="3500437"/>
            <a:ext cx="2520950" cy="2305051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2" name="AutoShape 105"/>
          <p:cNvSpPr>
            <a:spLocks noChangeArrowheads="1"/>
          </p:cNvSpPr>
          <p:nvPr/>
        </p:nvSpPr>
        <p:spPr bwMode="auto">
          <a:xfrm>
            <a:off x="5003800" y="5589590"/>
            <a:ext cx="1225550" cy="313849"/>
          </a:xfrm>
          <a:prstGeom prst="wedgeRectCallout">
            <a:avLst>
              <a:gd name="adj1" fmla="val -30181"/>
              <a:gd name="adj2" fmla="val -22673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60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3" name="AutoShape 106"/>
          <p:cNvSpPr>
            <a:spLocks noChangeArrowheads="1"/>
          </p:cNvSpPr>
          <p:nvPr/>
        </p:nvSpPr>
        <p:spPr bwMode="auto">
          <a:xfrm>
            <a:off x="3995738" y="3933826"/>
            <a:ext cx="1225550" cy="313849"/>
          </a:xfrm>
          <a:prstGeom prst="wedgeRectCallout">
            <a:avLst>
              <a:gd name="adj1" fmla="val -69819"/>
              <a:gd name="adj2" fmla="val 27524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40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4" name="AutoShape 108"/>
          <p:cNvSpPr>
            <a:spLocks noChangeArrowheads="1"/>
          </p:cNvSpPr>
          <p:nvPr/>
        </p:nvSpPr>
        <p:spPr bwMode="auto">
          <a:xfrm>
            <a:off x="7308852" y="4292602"/>
            <a:ext cx="1368425" cy="313849"/>
          </a:xfrm>
          <a:prstGeom prst="wedgeRectCallout">
            <a:avLst>
              <a:gd name="adj1" fmla="val -121926"/>
              <a:gd name="adj2" fmla="val 315843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2" name="Object 381"/>
          <p:cNvGraphicFramePr>
            <a:graphicFrameLocks noChangeAspect="1"/>
          </p:cNvGraphicFramePr>
          <p:nvPr/>
        </p:nvGraphicFramePr>
        <p:xfrm>
          <a:off x="4643438" y="623728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1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23728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93" name="AutoShape 107"/>
          <p:cNvSpPr>
            <a:spLocks noChangeArrowheads="1"/>
          </p:cNvSpPr>
          <p:nvPr/>
        </p:nvSpPr>
        <p:spPr bwMode="auto">
          <a:xfrm>
            <a:off x="5508627" y="3573465"/>
            <a:ext cx="1368425" cy="313849"/>
          </a:xfrm>
          <a:prstGeom prst="wedgeRectCallout">
            <a:avLst>
              <a:gd name="adj1" fmla="val -43620"/>
              <a:gd name="adj2" fmla="val 401486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4" name="Object 3"/>
          <p:cNvGraphicFramePr>
            <a:graphicFrameLocks noChangeAspect="1"/>
          </p:cNvGraphicFramePr>
          <p:nvPr/>
        </p:nvGraphicFramePr>
        <p:xfrm>
          <a:off x="3276601" y="48688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2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48688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383"/>
          <p:cNvGraphicFramePr>
            <a:graphicFrameLocks noChangeAspect="1"/>
          </p:cNvGraphicFramePr>
          <p:nvPr/>
        </p:nvGraphicFramePr>
        <p:xfrm>
          <a:off x="900115" y="2852739"/>
          <a:ext cx="358775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3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5" y="2852739"/>
                        <a:ext cx="358775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174"/>
          <p:cNvGraphicFramePr>
            <a:graphicFrameLocks noChangeAspect="1"/>
          </p:cNvGraphicFramePr>
          <p:nvPr/>
        </p:nvGraphicFramePr>
        <p:xfrm>
          <a:off x="2916240" y="4581526"/>
          <a:ext cx="288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4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40" y="4581526"/>
                        <a:ext cx="288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175"/>
          <p:cNvGraphicFramePr>
            <a:graphicFrameLocks noChangeAspect="1"/>
          </p:cNvGraphicFramePr>
          <p:nvPr/>
        </p:nvGraphicFramePr>
        <p:xfrm>
          <a:off x="3419475" y="3429001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5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429001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8" name="Object 176"/>
          <p:cNvGraphicFramePr>
            <a:graphicFrameLocks noChangeAspect="1"/>
          </p:cNvGraphicFramePr>
          <p:nvPr/>
        </p:nvGraphicFramePr>
        <p:xfrm>
          <a:off x="3563940" y="2646363"/>
          <a:ext cx="288925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6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40" y="2646363"/>
                        <a:ext cx="288925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177"/>
          <p:cNvGraphicFramePr>
            <a:graphicFrameLocks noChangeAspect="1"/>
          </p:cNvGraphicFramePr>
          <p:nvPr/>
        </p:nvGraphicFramePr>
        <p:xfrm>
          <a:off x="2843213" y="1773239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7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773239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178"/>
          <p:cNvGraphicFramePr>
            <a:graphicFrameLocks noChangeAspect="1"/>
          </p:cNvGraphicFramePr>
          <p:nvPr/>
        </p:nvGraphicFramePr>
        <p:xfrm>
          <a:off x="1476375" y="1844676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8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44676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01" name="Freeform 169"/>
          <p:cNvSpPr>
            <a:spLocks/>
          </p:cNvSpPr>
          <p:nvPr/>
        </p:nvSpPr>
        <p:spPr bwMode="auto">
          <a:xfrm>
            <a:off x="107952" y="2852739"/>
            <a:ext cx="4537075" cy="3887787"/>
          </a:xfrm>
          <a:custGeom>
            <a:avLst/>
            <a:gdLst>
              <a:gd name="T0" fmla="*/ 2147483647 w 2949"/>
              <a:gd name="T1" fmla="*/ 2147483647 h 2450"/>
              <a:gd name="T2" fmla="*/ 2147483647 w 2949"/>
              <a:gd name="T3" fmla="*/ 2147483647 h 2450"/>
              <a:gd name="T4" fmla="*/ 2147483647 w 2949"/>
              <a:gd name="T5" fmla="*/ 2147483647 h 2450"/>
              <a:gd name="T6" fmla="*/ 2147483647 w 2949"/>
              <a:gd name="T7" fmla="*/ 2147483647 h 2450"/>
              <a:gd name="T8" fmla="*/ 2147483647 w 2949"/>
              <a:gd name="T9" fmla="*/ 2147483647 h 2450"/>
              <a:gd name="T10" fmla="*/ 2147483647 w 2949"/>
              <a:gd name="T11" fmla="*/ 2147483647 h 2450"/>
              <a:gd name="T12" fmla="*/ 2147483647 w 2949"/>
              <a:gd name="T13" fmla="*/ 2147483647 h 2450"/>
              <a:gd name="T14" fmla="*/ 2147483647 w 2949"/>
              <a:gd name="T15" fmla="*/ 2147483647 h 2450"/>
              <a:gd name="T16" fmla="*/ 2147483647 w 2949"/>
              <a:gd name="T17" fmla="*/ 2147483647 h 2450"/>
              <a:gd name="T18" fmla="*/ 2147483647 w 2949"/>
              <a:gd name="T19" fmla="*/ 2147483647 h 2450"/>
              <a:gd name="T20" fmla="*/ 2147483647 w 2949"/>
              <a:gd name="T21" fmla="*/ 2147483647 h 2450"/>
              <a:gd name="T22" fmla="*/ 2147483647 w 2949"/>
              <a:gd name="T23" fmla="*/ 2147483647 h 2450"/>
              <a:gd name="T24" fmla="*/ 2147483647 w 2949"/>
              <a:gd name="T25" fmla="*/ 2147483647 h 2450"/>
              <a:gd name="T26" fmla="*/ 2147483647 w 2949"/>
              <a:gd name="T27" fmla="*/ 2147483647 h 2450"/>
              <a:gd name="T28" fmla="*/ 2147483647 w 2949"/>
              <a:gd name="T29" fmla="*/ 2147483647 h 2450"/>
              <a:gd name="T30" fmla="*/ 2147483647 w 2949"/>
              <a:gd name="T31" fmla="*/ 2147483647 h 2450"/>
              <a:gd name="T32" fmla="*/ 2147483647 w 2949"/>
              <a:gd name="T33" fmla="*/ 2147483647 h 2450"/>
              <a:gd name="T34" fmla="*/ 2147483647 w 2949"/>
              <a:gd name="T35" fmla="*/ 2147483647 h 2450"/>
              <a:gd name="T36" fmla="*/ 2147483647 w 2949"/>
              <a:gd name="T37" fmla="*/ 2147483647 h 2450"/>
              <a:gd name="T38" fmla="*/ 2147483647 w 2949"/>
              <a:gd name="T39" fmla="*/ 2147483647 h 2450"/>
              <a:gd name="T40" fmla="*/ 2147483647 w 2949"/>
              <a:gd name="T41" fmla="*/ 2147483647 h 2450"/>
              <a:gd name="T42" fmla="*/ 2147483647 w 2949"/>
              <a:gd name="T43" fmla="*/ 2147483647 h 2450"/>
              <a:gd name="T44" fmla="*/ 2147483647 w 2949"/>
              <a:gd name="T45" fmla="*/ 2147483647 h 2450"/>
              <a:gd name="T46" fmla="*/ 2147483647 w 2949"/>
              <a:gd name="T47" fmla="*/ 2147483647 h 2450"/>
              <a:gd name="T48" fmla="*/ 2147483647 w 2949"/>
              <a:gd name="T49" fmla="*/ 2147483647 h 2450"/>
              <a:gd name="T50" fmla="*/ 2147483647 w 2949"/>
              <a:gd name="T51" fmla="*/ 2147483647 h 2450"/>
              <a:gd name="T52" fmla="*/ 2147483647 w 2949"/>
              <a:gd name="T53" fmla="*/ 2147483647 h 2450"/>
              <a:gd name="T54" fmla="*/ 2147483647 w 2949"/>
              <a:gd name="T55" fmla="*/ 2147483647 h 2450"/>
              <a:gd name="T56" fmla="*/ 2147483647 w 2949"/>
              <a:gd name="T57" fmla="*/ 2147483647 h 2450"/>
              <a:gd name="T58" fmla="*/ 2147483647 w 2949"/>
              <a:gd name="T59" fmla="*/ 2147483647 h 2450"/>
              <a:gd name="T60" fmla="*/ 2147483647 w 2949"/>
              <a:gd name="T61" fmla="*/ 2147483647 h 2450"/>
              <a:gd name="T62" fmla="*/ 2147483647 w 2949"/>
              <a:gd name="T63" fmla="*/ 2147483647 h 2450"/>
              <a:gd name="T64" fmla="*/ 2147483647 w 2949"/>
              <a:gd name="T65" fmla="*/ 2147483647 h 2450"/>
              <a:gd name="T66" fmla="*/ 2147483647 w 2949"/>
              <a:gd name="T67" fmla="*/ 2147483647 h 2450"/>
              <a:gd name="T68" fmla="*/ 2147483647 w 2949"/>
              <a:gd name="T69" fmla="*/ 2147483647 h 2450"/>
              <a:gd name="T70" fmla="*/ 2147483647 w 2949"/>
              <a:gd name="T71" fmla="*/ 2147483647 h 2450"/>
              <a:gd name="T72" fmla="*/ 2147483647 w 2949"/>
              <a:gd name="T73" fmla="*/ 2147483647 h 2450"/>
              <a:gd name="T74" fmla="*/ 2147483647 w 2949"/>
              <a:gd name="T75" fmla="*/ 2147483647 h 2450"/>
              <a:gd name="T76" fmla="*/ 2147483647 w 2949"/>
              <a:gd name="T77" fmla="*/ 2147483647 h 2450"/>
              <a:gd name="T78" fmla="*/ 2147483647 w 2949"/>
              <a:gd name="T79" fmla="*/ 2147483647 h 2450"/>
              <a:gd name="T80" fmla="*/ 2147483647 w 2949"/>
              <a:gd name="T81" fmla="*/ 2147483647 h 2450"/>
              <a:gd name="T82" fmla="*/ 0 w 2949"/>
              <a:gd name="T83" fmla="*/ 0 h 2450"/>
              <a:gd name="T84" fmla="*/ 2147483647 w 2949"/>
              <a:gd name="T85" fmla="*/ 2147483647 h 24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49"/>
              <a:gd name="T130" fmla="*/ 0 h 2450"/>
              <a:gd name="T131" fmla="*/ 2949 w 2949"/>
              <a:gd name="T132" fmla="*/ 2450 h 245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49" h="2450">
                <a:moveTo>
                  <a:pt x="136" y="91"/>
                </a:moveTo>
                <a:lnTo>
                  <a:pt x="273" y="137"/>
                </a:lnTo>
                <a:lnTo>
                  <a:pt x="409" y="182"/>
                </a:lnTo>
                <a:lnTo>
                  <a:pt x="545" y="273"/>
                </a:lnTo>
                <a:lnTo>
                  <a:pt x="590" y="363"/>
                </a:lnTo>
                <a:lnTo>
                  <a:pt x="862" y="409"/>
                </a:lnTo>
                <a:lnTo>
                  <a:pt x="1134" y="545"/>
                </a:lnTo>
                <a:lnTo>
                  <a:pt x="1225" y="681"/>
                </a:lnTo>
                <a:lnTo>
                  <a:pt x="1316" y="772"/>
                </a:lnTo>
                <a:lnTo>
                  <a:pt x="1497" y="862"/>
                </a:lnTo>
                <a:lnTo>
                  <a:pt x="1543" y="953"/>
                </a:lnTo>
                <a:lnTo>
                  <a:pt x="1679" y="1180"/>
                </a:lnTo>
                <a:lnTo>
                  <a:pt x="1769" y="1361"/>
                </a:lnTo>
                <a:lnTo>
                  <a:pt x="2042" y="1452"/>
                </a:lnTo>
                <a:lnTo>
                  <a:pt x="2223" y="1588"/>
                </a:lnTo>
                <a:lnTo>
                  <a:pt x="2314" y="1724"/>
                </a:lnTo>
                <a:lnTo>
                  <a:pt x="2404" y="1770"/>
                </a:lnTo>
                <a:lnTo>
                  <a:pt x="2404" y="1860"/>
                </a:lnTo>
                <a:lnTo>
                  <a:pt x="2631" y="2042"/>
                </a:lnTo>
                <a:lnTo>
                  <a:pt x="2813" y="2178"/>
                </a:lnTo>
                <a:lnTo>
                  <a:pt x="2903" y="2359"/>
                </a:lnTo>
                <a:lnTo>
                  <a:pt x="2949" y="2405"/>
                </a:lnTo>
                <a:lnTo>
                  <a:pt x="2949" y="2450"/>
                </a:lnTo>
                <a:lnTo>
                  <a:pt x="2858" y="2450"/>
                </a:lnTo>
                <a:lnTo>
                  <a:pt x="2767" y="2314"/>
                </a:lnTo>
                <a:lnTo>
                  <a:pt x="2631" y="2223"/>
                </a:lnTo>
                <a:lnTo>
                  <a:pt x="2404" y="1996"/>
                </a:lnTo>
                <a:lnTo>
                  <a:pt x="2268" y="1815"/>
                </a:lnTo>
                <a:lnTo>
                  <a:pt x="1951" y="1633"/>
                </a:lnTo>
                <a:lnTo>
                  <a:pt x="1860" y="1679"/>
                </a:lnTo>
                <a:lnTo>
                  <a:pt x="1588" y="1452"/>
                </a:lnTo>
                <a:lnTo>
                  <a:pt x="1497" y="1225"/>
                </a:lnTo>
                <a:lnTo>
                  <a:pt x="1407" y="1089"/>
                </a:lnTo>
                <a:lnTo>
                  <a:pt x="1134" y="772"/>
                </a:lnTo>
                <a:lnTo>
                  <a:pt x="1044" y="726"/>
                </a:lnTo>
                <a:lnTo>
                  <a:pt x="862" y="636"/>
                </a:lnTo>
                <a:lnTo>
                  <a:pt x="681" y="590"/>
                </a:lnTo>
                <a:lnTo>
                  <a:pt x="318" y="409"/>
                </a:lnTo>
                <a:lnTo>
                  <a:pt x="273" y="273"/>
                </a:lnTo>
                <a:lnTo>
                  <a:pt x="182" y="227"/>
                </a:lnTo>
                <a:lnTo>
                  <a:pt x="46" y="137"/>
                </a:lnTo>
                <a:lnTo>
                  <a:pt x="0" y="0"/>
                </a:lnTo>
                <a:lnTo>
                  <a:pt x="136" y="91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402" name="AutoShape 97"/>
          <p:cNvSpPr>
            <a:spLocks noChangeArrowheads="1"/>
          </p:cNvSpPr>
          <p:nvPr/>
        </p:nvSpPr>
        <p:spPr bwMode="auto">
          <a:xfrm>
            <a:off x="2590800" y="6019802"/>
            <a:ext cx="1524000" cy="313849"/>
          </a:xfrm>
          <a:prstGeom prst="wedgeRectCallout">
            <a:avLst>
              <a:gd name="adj1" fmla="val 45625"/>
              <a:gd name="adj2" fmla="val -109120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403" name="AutoShape 172"/>
          <p:cNvSpPr>
            <a:spLocks noChangeArrowheads="1"/>
          </p:cNvSpPr>
          <p:nvPr/>
        </p:nvSpPr>
        <p:spPr bwMode="auto">
          <a:xfrm>
            <a:off x="77366" y="3280570"/>
            <a:ext cx="1225550" cy="576263"/>
          </a:xfrm>
          <a:prstGeom prst="wedgeRectCallout">
            <a:avLst>
              <a:gd name="adj1" fmla="val 79147"/>
              <a:gd name="adj2" fmla="val 52046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3404" name="Rectangle 173"/>
          <p:cNvSpPr>
            <a:spLocks noChangeArrowheads="1"/>
          </p:cNvSpPr>
          <p:nvPr/>
        </p:nvSpPr>
        <p:spPr bwMode="auto">
          <a:xfrm>
            <a:off x="5003802" y="6092826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Туапсе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5" name="Rectangle 174"/>
          <p:cNvSpPr>
            <a:spLocks noChangeArrowheads="1"/>
          </p:cNvSpPr>
          <p:nvPr/>
        </p:nvSpPr>
        <p:spPr bwMode="auto">
          <a:xfrm rot="-1370611">
            <a:off x="2411413" y="5157789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Ольгинка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6" name="Rectangle 175"/>
          <p:cNvSpPr>
            <a:spLocks noChangeArrowheads="1"/>
          </p:cNvSpPr>
          <p:nvPr/>
        </p:nvSpPr>
        <p:spPr bwMode="auto">
          <a:xfrm rot="-1371155">
            <a:off x="2195515" y="4941889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Черноморье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7" name="Rectangle 177"/>
          <p:cNvSpPr>
            <a:spLocks noChangeArrowheads="1"/>
          </p:cNvSpPr>
          <p:nvPr/>
        </p:nvSpPr>
        <p:spPr bwMode="auto">
          <a:xfrm>
            <a:off x="3851277" y="2636839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Подхребтовое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8" name="Rectangle 178"/>
          <p:cNvSpPr>
            <a:spLocks noChangeArrowheads="1"/>
          </p:cNvSpPr>
          <p:nvPr/>
        </p:nvSpPr>
        <p:spPr bwMode="auto">
          <a:xfrm>
            <a:off x="3369187" y="1597819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Молдовановка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9" name="Rectangle 179"/>
          <p:cNvSpPr>
            <a:spLocks noChangeArrowheads="1"/>
          </p:cNvSpPr>
          <p:nvPr/>
        </p:nvSpPr>
        <p:spPr bwMode="auto">
          <a:xfrm>
            <a:off x="2843213" y="4365626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Пляхо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11" name="Rectangle 179"/>
          <p:cNvSpPr>
            <a:spLocks noChangeArrowheads="1"/>
          </p:cNvSpPr>
          <p:nvPr/>
        </p:nvSpPr>
        <p:spPr bwMode="auto">
          <a:xfrm>
            <a:off x="1116013" y="270827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 Бжид</a:t>
            </a:r>
            <a:r>
              <a:rPr lang="ru-RU" altLang="ru-RU" sz="8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17" name="Rectangle 179"/>
          <p:cNvSpPr>
            <a:spLocks noChangeArrowheads="1"/>
          </p:cNvSpPr>
          <p:nvPr/>
        </p:nvSpPr>
        <p:spPr bwMode="auto">
          <a:xfrm>
            <a:off x="3707904" y="5589365"/>
            <a:ext cx="5762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Небуг </a:t>
            </a:r>
          </a:p>
        </p:txBody>
      </p:sp>
      <p:sp>
        <p:nvSpPr>
          <p:cNvPr id="13418" name="Rectangle 180"/>
          <p:cNvSpPr>
            <a:spLocks noChangeArrowheads="1"/>
          </p:cNvSpPr>
          <p:nvPr/>
        </p:nvSpPr>
        <p:spPr bwMode="auto">
          <a:xfrm rot="-1481655">
            <a:off x="2771777" y="5300663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Сосновый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 </a:t>
            </a:r>
            <a:r>
              <a:rPr lang="ru-RU" sz="1200" dirty="0">
                <a:solidFill>
                  <a:schemeClr val="bg1"/>
                </a:solidFill>
              </a:rPr>
              <a:t>ВОЗНИКНОВЕНИЯ </a:t>
            </a:r>
            <a:r>
              <a:rPr lang="ru-RU" sz="1200" dirty="0" smtClean="0">
                <a:solidFill>
                  <a:schemeClr val="bg1"/>
                </a:solidFill>
              </a:rPr>
              <a:t>ПРИРОДНЫХ  ПОЖАРОВ  </a:t>
            </a:r>
            <a:r>
              <a:rPr lang="ru-RU" sz="1200" dirty="0">
                <a:solidFill>
                  <a:schemeClr val="bg1"/>
                </a:solidFill>
              </a:rPr>
              <a:t>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ТУАПСИНСКИЙ РАЙОН</a:t>
            </a:r>
          </a:p>
        </p:txBody>
      </p: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7B8B0A3-4686-4CCB-8DD1-7357C3E8C2D4}"/>
              </a:ext>
            </a:extLst>
          </p:cNvPr>
          <p:cNvGrpSpPr/>
          <p:nvPr/>
        </p:nvGrpSpPr>
        <p:grpSpPr>
          <a:xfrm>
            <a:off x="-2254" y="5253200"/>
            <a:ext cx="2528280" cy="1263829"/>
            <a:chOff x="6428209" y="4993020"/>
            <a:chExt cx="2608288" cy="707551"/>
          </a:xfrm>
        </p:grpSpPr>
        <p:sp>
          <p:nvSpPr>
            <p:cNvPr id="132" name="Text Box 830">
              <a:extLst>
                <a:ext uri="{FF2B5EF4-FFF2-40B4-BE49-F238E27FC236}">
                  <a16:creationId xmlns:a16="http://schemas.microsoft.com/office/drawing/2014/main" id="{44877EED-145E-481E-8539-4F1B89652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64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– 35496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125876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- 160,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19.</a:t>
              </a:r>
            </a:p>
          </p:txBody>
        </p:sp>
        <p:sp>
          <p:nvSpPr>
            <p:cNvPr id="133" name="Rectangle 84">
              <a:extLst>
                <a:ext uri="{FF2B5EF4-FFF2-40B4-BE49-F238E27FC236}">
                  <a16:creationId xmlns:a16="http://schemas.microsoft.com/office/drawing/2014/main" id="{73AA4314-AAA2-4988-A07A-F4C174D90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39" name="Picture 2">
            <a:extLst>
              <a:ext uri="{FF2B5EF4-FFF2-40B4-BE49-F238E27FC236}">
                <a16:creationId xmlns:a16="http://schemas.microsoft.com/office/drawing/2014/main" id="{7B5AB869-B8C7-4072-A96F-04775DAC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66" y="670251"/>
            <a:ext cx="3286638" cy="1725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E1DA5043-E6D4-4C08-8DCA-B998F163D9F9}"/>
              </a:ext>
            </a:extLst>
          </p:cNvPr>
          <p:cNvGrpSpPr/>
          <p:nvPr/>
        </p:nvGrpSpPr>
        <p:grpSpPr>
          <a:xfrm>
            <a:off x="7164290" y="4676913"/>
            <a:ext cx="2088351" cy="2135950"/>
            <a:chOff x="7235829" y="4725144"/>
            <a:chExt cx="2088351" cy="2135950"/>
          </a:xfrm>
        </p:grpSpPr>
        <p:sp>
          <p:nvSpPr>
            <p:cNvPr id="158" name="Rectangle 903">
              <a:extLst>
                <a:ext uri="{FF2B5EF4-FFF2-40B4-BE49-F238E27FC236}">
                  <a16:creationId xmlns:a16="http://schemas.microsoft.com/office/drawing/2014/main" id="{51624550-E888-4164-8287-6C0F73057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9" name="Text Box 64">
              <a:extLst>
                <a:ext uri="{FF2B5EF4-FFF2-40B4-BE49-F238E27FC236}">
                  <a16:creationId xmlns:a16="http://schemas.microsoft.com/office/drawing/2014/main" id="{2A6692A5-31F1-4363-B6ED-F3643B2EA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60" name="Group 48">
              <a:extLst>
                <a:ext uri="{FF2B5EF4-FFF2-40B4-BE49-F238E27FC236}">
                  <a16:creationId xmlns:a16="http://schemas.microsoft.com/office/drawing/2014/main" id="{BC0625AA-6BBA-46E2-9772-B63EE90D8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170" name="Line 49">
                <a:extLst>
                  <a:ext uri="{FF2B5EF4-FFF2-40B4-BE49-F238E27FC236}">
                    <a16:creationId xmlns:a16="http://schemas.microsoft.com/office/drawing/2014/main" id="{6E343149-DBC0-4246-A129-0C8C1DDF1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1" name="Line 50">
                <a:extLst>
                  <a:ext uri="{FF2B5EF4-FFF2-40B4-BE49-F238E27FC236}">
                    <a16:creationId xmlns:a16="http://schemas.microsoft.com/office/drawing/2014/main" id="{14B3D495-8BAB-4AF9-ADAB-187A13D8B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2" name="Line 51">
                <a:extLst>
                  <a:ext uri="{FF2B5EF4-FFF2-40B4-BE49-F238E27FC236}">
                    <a16:creationId xmlns:a16="http://schemas.microsoft.com/office/drawing/2014/main" id="{8E7B9B66-7B34-4D90-8059-3CDFF54A1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3" name="Line 52">
                <a:extLst>
                  <a:ext uri="{FF2B5EF4-FFF2-40B4-BE49-F238E27FC236}">
                    <a16:creationId xmlns:a16="http://schemas.microsoft.com/office/drawing/2014/main" id="{EA53C0D6-A1CA-4C99-ABEA-7FCA1D912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1" name="Freeform 53">
              <a:extLst>
                <a:ext uri="{FF2B5EF4-FFF2-40B4-BE49-F238E27FC236}">
                  <a16:creationId xmlns:a16="http://schemas.microsoft.com/office/drawing/2014/main" id="{A9F70D3B-75EF-4A51-8202-F3E9384F4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62" name="Text Box 54">
              <a:extLst>
                <a:ext uri="{FF2B5EF4-FFF2-40B4-BE49-F238E27FC236}">
                  <a16:creationId xmlns:a16="http://schemas.microsoft.com/office/drawing/2014/main" id="{753F3F7F-B8FB-465E-86F2-5BF22B19C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63" name="Text Box 64">
              <a:extLst>
                <a:ext uri="{FF2B5EF4-FFF2-40B4-BE49-F238E27FC236}">
                  <a16:creationId xmlns:a16="http://schemas.microsoft.com/office/drawing/2014/main" id="{D7DF5A60-F1DF-4C26-9C72-F94C09C0F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64" name="Text Box 64">
              <a:extLst>
                <a:ext uri="{FF2B5EF4-FFF2-40B4-BE49-F238E27FC236}">
                  <a16:creationId xmlns:a16="http://schemas.microsoft.com/office/drawing/2014/main" id="{D05B3742-3AD5-4AC2-9EEC-F9733CB38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65" name="Object 170">
              <a:extLst>
                <a:ext uri="{FF2B5EF4-FFF2-40B4-BE49-F238E27FC236}">
                  <a16:creationId xmlns:a16="http://schemas.microsoft.com/office/drawing/2014/main" id="{37067A12-85B9-4B21-87C0-485BABF8D2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4604838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79" name="Clip" r:id="rId15" imgW="403250" imgH="226771" progId="MS_ClipArt_Gallery.2">
                    <p:embed/>
                  </p:oleObj>
                </mc:Choice>
                <mc:Fallback>
                  <p:oleObj name="Clip" r:id="rId15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6" name="Text Box 47">
              <a:extLst>
                <a:ext uri="{FF2B5EF4-FFF2-40B4-BE49-F238E27FC236}">
                  <a16:creationId xmlns:a16="http://schemas.microsoft.com/office/drawing/2014/main" id="{34D0A5E8-A43C-44A2-A539-70058516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67" name="Rectangle 200">
              <a:extLst>
                <a:ext uri="{FF2B5EF4-FFF2-40B4-BE49-F238E27FC236}">
                  <a16:creationId xmlns:a16="http://schemas.microsoft.com/office/drawing/2014/main" id="{B4828851-BDA8-4763-9415-82DE67421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68" name="Text Box 47">
              <a:extLst>
                <a:ext uri="{FF2B5EF4-FFF2-40B4-BE49-F238E27FC236}">
                  <a16:creationId xmlns:a16="http://schemas.microsoft.com/office/drawing/2014/main" id="{D0CF4961-CB62-4047-B3E1-717126819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174" name="Oval 110">
            <a:extLst>
              <a:ext uri="{FF2B5EF4-FFF2-40B4-BE49-F238E27FC236}">
                <a16:creationId xmlns:a16="http://schemas.microsoft.com/office/drawing/2014/main" id="{63F83775-89F5-4611-87FF-C29E801AF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11" y="5160782"/>
            <a:ext cx="20620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7300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Сочи">
            <a:extLst>
              <a:ext uri="{FF2B5EF4-FFF2-40B4-BE49-F238E27FC236}">
                <a16:creationId xmlns:a16="http://schemas.microsoft.com/office/drawing/2014/main" id="{7B53018E-6A00-4099-938D-703D79A0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0252"/>
            <a:ext cx="9144001" cy="618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26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ЛЕСОПОЖАРНОЙ ОБСТАНОВКИ </a:t>
            </a:r>
          </a:p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СОЧИ КРАСНОДАРСКОГО КРАЯ</a:t>
            </a:r>
          </a:p>
        </p:txBody>
      </p:sp>
      <p:grpSp>
        <p:nvGrpSpPr>
          <p:cNvPr id="372" name="Группа 371"/>
          <p:cNvGrpSpPr/>
          <p:nvPr/>
        </p:nvGrpSpPr>
        <p:grpSpPr>
          <a:xfrm>
            <a:off x="6431850" y="2780928"/>
            <a:ext cx="2652682" cy="1239199"/>
            <a:chOff x="6428209" y="4993021"/>
            <a:chExt cx="2608288" cy="735677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9368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104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– 50362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497806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- 464,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48.</a:t>
              </a: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1"/>
              <a:ext cx="2608288" cy="14689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17" y="718942"/>
            <a:ext cx="3459389" cy="18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25894FD8-3331-4827-9064-EB729ACD1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г. СОЧИ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74C102-E73F-455B-9D48-41573EF0F552}"/>
              </a:ext>
            </a:extLst>
          </p:cNvPr>
          <p:cNvGrpSpPr/>
          <p:nvPr/>
        </p:nvGrpSpPr>
        <p:grpSpPr>
          <a:xfrm>
            <a:off x="7164290" y="4676913"/>
            <a:ext cx="2088351" cy="2135950"/>
            <a:chOff x="7235829" y="4725144"/>
            <a:chExt cx="2088351" cy="2135950"/>
          </a:xfrm>
        </p:grpSpPr>
        <p:sp>
          <p:nvSpPr>
            <p:cNvPr id="22" name="Rectangle 903">
              <a:extLst>
                <a:ext uri="{FF2B5EF4-FFF2-40B4-BE49-F238E27FC236}">
                  <a16:creationId xmlns:a16="http://schemas.microsoft.com/office/drawing/2014/main" id="{9804347C-5D74-4A61-AFEE-F1014514E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Text Box 64">
              <a:extLst>
                <a:ext uri="{FF2B5EF4-FFF2-40B4-BE49-F238E27FC236}">
                  <a16:creationId xmlns:a16="http://schemas.microsoft.com/office/drawing/2014/main" id="{9E4E132D-00FF-4BB4-BA30-7F75C01D3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24" name="Group 48">
              <a:extLst>
                <a:ext uri="{FF2B5EF4-FFF2-40B4-BE49-F238E27FC236}">
                  <a16:creationId xmlns:a16="http://schemas.microsoft.com/office/drawing/2014/main" id="{BCFC37AF-3030-40A0-B27B-AD922424D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33" name="Line 49">
                <a:extLst>
                  <a:ext uri="{FF2B5EF4-FFF2-40B4-BE49-F238E27FC236}">
                    <a16:creationId xmlns:a16="http://schemas.microsoft.com/office/drawing/2014/main" id="{D05C1089-31B7-40AE-A967-B05A2C262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Line 50">
                <a:extLst>
                  <a:ext uri="{FF2B5EF4-FFF2-40B4-BE49-F238E27FC236}">
                    <a16:creationId xmlns:a16="http://schemas.microsoft.com/office/drawing/2014/main" id="{4DA3527B-3859-4A59-A46C-5414BEF21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Line 51">
                <a:extLst>
                  <a:ext uri="{FF2B5EF4-FFF2-40B4-BE49-F238E27FC236}">
                    <a16:creationId xmlns:a16="http://schemas.microsoft.com/office/drawing/2014/main" id="{DA290233-F42B-465C-9162-A2560B205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Line 52">
                <a:extLst>
                  <a:ext uri="{FF2B5EF4-FFF2-40B4-BE49-F238E27FC236}">
                    <a16:creationId xmlns:a16="http://schemas.microsoft.com/office/drawing/2014/main" id="{0D2F503E-FF37-4157-89D8-D7F720DBE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B6717207-FC35-473A-9DC8-D1FE176F3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id="{1931F49B-AD83-4B28-BFA6-792841F17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27" name="Text Box 64">
              <a:extLst>
                <a:ext uri="{FF2B5EF4-FFF2-40B4-BE49-F238E27FC236}">
                  <a16:creationId xmlns:a16="http://schemas.microsoft.com/office/drawing/2014/main" id="{E9BDDF01-B819-4691-A2CE-1A246EE03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28" name="Text Box 64">
              <a:extLst>
                <a:ext uri="{FF2B5EF4-FFF2-40B4-BE49-F238E27FC236}">
                  <a16:creationId xmlns:a16="http://schemas.microsoft.com/office/drawing/2014/main" id="{FBA33455-11DB-48DB-8118-6299D5FB3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29" name="Object 170">
              <a:extLst>
                <a:ext uri="{FF2B5EF4-FFF2-40B4-BE49-F238E27FC236}">
                  <a16:creationId xmlns:a16="http://schemas.microsoft.com/office/drawing/2014/main" id="{FCDBA7E5-844D-4AAD-A795-AD21200F41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7802346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95" name="Clip" r:id="rId5" imgW="403250" imgH="226771" progId="MS_ClipArt_Gallery.2">
                    <p:embed/>
                  </p:oleObj>
                </mc:Choice>
                <mc:Fallback>
                  <p:oleObj name="Clip" r:id="rId5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47">
              <a:extLst>
                <a:ext uri="{FF2B5EF4-FFF2-40B4-BE49-F238E27FC236}">
                  <a16:creationId xmlns:a16="http://schemas.microsoft.com/office/drawing/2014/main" id="{D2F3078D-C84B-48D9-85F8-68E83B0D8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31" name="Rectangle 200">
              <a:extLst>
                <a:ext uri="{FF2B5EF4-FFF2-40B4-BE49-F238E27FC236}">
                  <a16:creationId xmlns:a16="http://schemas.microsoft.com/office/drawing/2014/main" id="{9920C751-C22C-4113-A0ED-379B2277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32" name="Text Box 47">
              <a:extLst>
                <a:ext uri="{FF2B5EF4-FFF2-40B4-BE49-F238E27FC236}">
                  <a16:creationId xmlns:a16="http://schemas.microsoft.com/office/drawing/2014/main" id="{646450BC-41F2-43CD-960A-8D02F83DA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37" name="AutoShape 172">
            <a:extLst>
              <a:ext uri="{FF2B5EF4-FFF2-40B4-BE49-F238E27FC236}">
                <a16:creationId xmlns:a16="http://schemas.microsoft.com/office/drawing/2014/main" id="{4576AE19-5D60-4898-919D-FCFA6AC9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052" y="3006893"/>
            <a:ext cx="1225550" cy="576263"/>
          </a:xfrm>
          <a:prstGeom prst="wedgeRectCallout">
            <a:avLst>
              <a:gd name="adj1" fmla="val 79147"/>
              <a:gd name="adj2" fmla="val 52046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grpSp>
        <p:nvGrpSpPr>
          <p:cNvPr id="38" name="Group 397">
            <a:extLst>
              <a:ext uri="{FF2B5EF4-FFF2-40B4-BE49-F238E27FC236}">
                <a16:creationId xmlns:a16="http://schemas.microsoft.com/office/drawing/2014/main" id="{1D87EC6F-93E3-4692-8073-8F10AA808DC8}"/>
              </a:ext>
            </a:extLst>
          </p:cNvPr>
          <p:cNvGrpSpPr>
            <a:grpSpLocks/>
          </p:cNvGrpSpPr>
          <p:nvPr/>
        </p:nvGrpSpPr>
        <p:grpSpPr bwMode="auto">
          <a:xfrm>
            <a:off x="6116612" y="3673149"/>
            <a:ext cx="255588" cy="233363"/>
            <a:chOff x="578" y="-479"/>
            <a:chExt cx="226" cy="206"/>
          </a:xfrm>
        </p:grpSpPr>
        <p:grpSp>
          <p:nvGrpSpPr>
            <p:cNvPr id="39" name="Group 48">
              <a:extLst>
                <a:ext uri="{FF2B5EF4-FFF2-40B4-BE49-F238E27FC236}">
                  <a16:creationId xmlns:a16="http://schemas.microsoft.com/office/drawing/2014/main" id="{A27C72F5-6540-4077-9369-484079167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42" name="Line 49">
                <a:extLst>
                  <a:ext uri="{FF2B5EF4-FFF2-40B4-BE49-F238E27FC236}">
                    <a16:creationId xmlns:a16="http://schemas.microsoft.com/office/drawing/2014/main" id="{5D2EF869-6095-4776-8655-9CEDE6047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" name="Line 50">
                <a:extLst>
                  <a:ext uri="{FF2B5EF4-FFF2-40B4-BE49-F238E27FC236}">
                    <a16:creationId xmlns:a16="http://schemas.microsoft.com/office/drawing/2014/main" id="{52E681FD-B550-474C-845A-87D3C49CB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4" name="Line 51">
                <a:extLst>
                  <a:ext uri="{FF2B5EF4-FFF2-40B4-BE49-F238E27FC236}">
                    <a16:creationId xmlns:a16="http://schemas.microsoft.com/office/drawing/2014/main" id="{95A6CDF4-59EB-49FB-AD82-FD7369FCDE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5" name="Line 52">
                <a:extLst>
                  <a:ext uri="{FF2B5EF4-FFF2-40B4-BE49-F238E27FC236}">
                    <a16:creationId xmlns:a16="http://schemas.microsoft.com/office/drawing/2014/main" id="{36A696B0-87CF-4466-9D63-450BF3DE6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0" name="Freeform 53">
              <a:extLst>
                <a:ext uri="{FF2B5EF4-FFF2-40B4-BE49-F238E27FC236}">
                  <a16:creationId xmlns:a16="http://schemas.microsoft.com/office/drawing/2014/main" id="{8330BA94-9AF3-4FE4-8058-72CDDE660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41" name="Text Box 54">
              <a:extLst>
                <a:ext uri="{FF2B5EF4-FFF2-40B4-BE49-F238E27FC236}">
                  <a16:creationId xmlns:a16="http://schemas.microsoft.com/office/drawing/2014/main" id="{C5058384-AE54-45FD-B15A-A8E5C9D1A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aphicFrame>
        <p:nvGraphicFramePr>
          <p:cNvPr id="46" name="Object 565">
            <a:extLst>
              <a:ext uri="{FF2B5EF4-FFF2-40B4-BE49-F238E27FC236}">
                <a16:creationId xmlns:a16="http://schemas.microsoft.com/office/drawing/2014/main" id="{773F8A57-A4DB-4BB8-A098-5A1A12AEF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480235"/>
              </p:ext>
            </p:extLst>
          </p:nvPr>
        </p:nvGraphicFramePr>
        <p:xfrm>
          <a:off x="3218980" y="3429862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6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980" y="3429862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144">
            <a:extLst>
              <a:ext uri="{FF2B5EF4-FFF2-40B4-BE49-F238E27FC236}">
                <a16:creationId xmlns:a16="http://schemas.microsoft.com/office/drawing/2014/main" id="{D981009D-2BD6-4925-8644-8367E4CDF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916" y="2822377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Татьяновка</a:t>
            </a:r>
            <a:r>
              <a:rPr lang="ru-RU" altLang="ru-RU" sz="900" dirty="0">
                <a:latin typeface="Arial" charset="0"/>
              </a:rPr>
              <a:t> </a:t>
            </a:r>
          </a:p>
        </p:txBody>
      </p:sp>
      <p:sp>
        <p:nvSpPr>
          <p:cNvPr id="48" name="Oval 110">
            <a:extLst>
              <a:ext uri="{FF2B5EF4-FFF2-40B4-BE49-F238E27FC236}">
                <a16:creationId xmlns:a16="http://schemas.microsoft.com/office/drawing/2014/main" id="{B5EA0CF5-F078-4E19-9242-05711CD4F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916" y="5017043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49" name="Group 397">
            <a:extLst>
              <a:ext uri="{FF2B5EF4-FFF2-40B4-BE49-F238E27FC236}">
                <a16:creationId xmlns:a16="http://schemas.microsoft.com/office/drawing/2014/main" id="{07646E72-49FC-4008-8B57-5CE95A2DA4EF}"/>
              </a:ext>
            </a:extLst>
          </p:cNvPr>
          <p:cNvGrpSpPr>
            <a:grpSpLocks/>
          </p:cNvGrpSpPr>
          <p:nvPr/>
        </p:nvGrpSpPr>
        <p:grpSpPr bwMode="auto">
          <a:xfrm>
            <a:off x="4795122" y="4633773"/>
            <a:ext cx="255588" cy="233363"/>
            <a:chOff x="578" y="-479"/>
            <a:chExt cx="226" cy="206"/>
          </a:xfrm>
        </p:grpSpPr>
        <p:grpSp>
          <p:nvGrpSpPr>
            <p:cNvPr id="50" name="Group 48">
              <a:extLst>
                <a:ext uri="{FF2B5EF4-FFF2-40B4-BE49-F238E27FC236}">
                  <a16:creationId xmlns:a16="http://schemas.microsoft.com/office/drawing/2014/main" id="{5DF29F11-89A4-41E6-9CA2-5FB7C9067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53" name="Line 49">
                <a:extLst>
                  <a:ext uri="{FF2B5EF4-FFF2-40B4-BE49-F238E27FC236}">
                    <a16:creationId xmlns:a16="http://schemas.microsoft.com/office/drawing/2014/main" id="{F3058F56-A934-45D6-AA39-C41269B4E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4" name="Line 50">
                <a:extLst>
                  <a:ext uri="{FF2B5EF4-FFF2-40B4-BE49-F238E27FC236}">
                    <a16:creationId xmlns:a16="http://schemas.microsoft.com/office/drawing/2014/main" id="{97439BF1-7F6F-4BE8-AC48-519093D37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Line 51">
                <a:extLst>
                  <a:ext uri="{FF2B5EF4-FFF2-40B4-BE49-F238E27FC236}">
                    <a16:creationId xmlns:a16="http://schemas.microsoft.com/office/drawing/2014/main" id="{00E8058F-FDF1-498D-9680-25B8D93DD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" name="Line 52">
                <a:extLst>
                  <a:ext uri="{FF2B5EF4-FFF2-40B4-BE49-F238E27FC236}">
                    <a16:creationId xmlns:a16="http://schemas.microsoft.com/office/drawing/2014/main" id="{6DF11345-1589-4F59-B325-BFCB79BD1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0584E803-5A92-487A-9E23-D84A120BD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52" name="Text Box 54">
              <a:extLst>
                <a:ext uri="{FF2B5EF4-FFF2-40B4-BE49-F238E27FC236}">
                  <a16:creationId xmlns:a16="http://schemas.microsoft.com/office/drawing/2014/main" id="{F1F75E21-4D2A-4830-9793-32C9D0287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57" name="Rectangle 144">
            <a:extLst>
              <a:ext uri="{FF2B5EF4-FFF2-40B4-BE49-F238E27FC236}">
                <a16:creationId xmlns:a16="http://schemas.microsoft.com/office/drawing/2014/main" id="{47A7340C-8364-4248-B3EA-179C63DE4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289" y="223968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Орел-Изумруд</a:t>
            </a:r>
            <a:r>
              <a:rPr lang="ru-RU" altLang="ru-RU" sz="900" dirty="0">
                <a:latin typeface="Arial" charset="0"/>
              </a:rPr>
              <a:t> </a:t>
            </a:r>
          </a:p>
        </p:txBody>
      </p:sp>
      <p:sp>
        <p:nvSpPr>
          <p:cNvPr id="58" name="Rectangle 144">
            <a:extLst>
              <a:ext uri="{FF2B5EF4-FFF2-40B4-BE49-F238E27FC236}">
                <a16:creationId xmlns:a16="http://schemas.microsoft.com/office/drawing/2014/main" id="{B46B7FD3-41E7-4694-B4C9-E8BEC4CA9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091" y="440905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Лесное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9" name="Rectangle 144">
            <a:extLst>
              <a:ext uri="{FF2B5EF4-FFF2-40B4-BE49-F238E27FC236}">
                <a16:creationId xmlns:a16="http://schemas.microsoft.com/office/drawing/2014/main" id="{A548F40D-F846-4619-BF23-38F29711E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222" y="251327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Каткова Щель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0" name="Rectangle 144">
            <a:extLst>
              <a:ext uri="{FF2B5EF4-FFF2-40B4-BE49-F238E27FC236}">
                <a16:creationId xmlns:a16="http://schemas.microsoft.com/office/drawing/2014/main" id="{1D26D451-1861-414B-A747-5626A715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010" y="4521507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Казачий Брод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" name="Rectangle 144">
            <a:extLst>
              <a:ext uri="{FF2B5EF4-FFF2-40B4-BE49-F238E27FC236}">
                <a16:creationId xmlns:a16="http://schemas.microsoft.com/office/drawing/2014/main" id="{0B67C2A1-EFCE-4505-99B2-75A002A0C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2043" y="2898942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Галицыно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2" name="Rectangle 144">
            <a:extLst>
              <a:ext uri="{FF2B5EF4-FFF2-40B4-BE49-F238E27FC236}">
                <a16:creationId xmlns:a16="http://schemas.microsoft.com/office/drawing/2014/main" id="{81BB0BDA-8CAF-41F2-9459-97F751E96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292" y="4046222"/>
            <a:ext cx="1266604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Верхнениеолаевское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3" name="Rectangle 144">
            <a:extLst>
              <a:ext uri="{FF2B5EF4-FFF2-40B4-BE49-F238E27FC236}">
                <a16:creationId xmlns:a16="http://schemas.microsoft.com/office/drawing/2014/main" id="{1BD4C520-771F-4AA0-8735-00ED306A3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836" y="3211582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Верхний Буу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4" name="Rectangle 144">
            <a:extLst>
              <a:ext uri="{FF2B5EF4-FFF2-40B4-BE49-F238E27FC236}">
                <a16:creationId xmlns:a16="http://schemas.microsoft.com/office/drawing/2014/main" id="{DDA9941A-0BFA-4138-9FA5-E41A529D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975" y="3730206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Верхневеселое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5" name="Rectangle 144">
            <a:extLst>
              <a:ext uri="{FF2B5EF4-FFF2-40B4-BE49-F238E27FC236}">
                <a16:creationId xmlns:a16="http://schemas.microsoft.com/office/drawing/2014/main" id="{37C9A781-9069-44BE-9CC8-6E8EA29B9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499" y="343823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Бестужевское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67" name="Object 565">
            <a:extLst>
              <a:ext uri="{FF2B5EF4-FFF2-40B4-BE49-F238E27FC236}">
                <a16:creationId xmlns:a16="http://schemas.microsoft.com/office/drawing/2014/main" id="{3704B10B-FCE8-4792-A3DD-39A6A91C0C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955948"/>
              </p:ext>
            </p:extLst>
          </p:nvPr>
        </p:nvGraphicFramePr>
        <p:xfrm>
          <a:off x="4088983" y="3644986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7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8983" y="3644986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565">
            <a:extLst>
              <a:ext uri="{FF2B5EF4-FFF2-40B4-BE49-F238E27FC236}">
                <a16:creationId xmlns:a16="http://schemas.microsoft.com/office/drawing/2014/main" id="{28939B33-044F-4CFD-AFDA-A828B30FA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167153"/>
              </p:ext>
            </p:extLst>
          </p:nvPr>
        </p:nvGraphicFramePr>
        <p:xfrm>
          <a:off x="3990444" y="3094107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8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444" y="3094107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565">
            <a:extLst>
              <a:ext uri="{FF2B5EF4-FFF2-40B4-BE49-F238E27FC236}">
                <a16:creationId xmlns:a16="http://schemas.microsoft.com/office/drawing/2014/main" id="{A7837D0D-33E4-4168-819C-E732F14678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288111"/>
              </p:ext>
            </p:extLst>
          </p:nvPr>
        </p:nvGraphicFramePr>
        <p:xfrm>
          <a:off x="2779265" y="2950403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9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265" y="2950403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565">
            <a:extLst>
              <a:ext uri="{FF2B5EF4-FFF2-40B4-BE49-F238E27FC236}">
                <a16:creationId xmlns:a16="http://schemas.microsoft.com/office/drawing/2014/main" id="{E97898A3-30B9-49CF-A96C-112F5E7C01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449325"/>
              </p:ext>
            </p:extLst>
          </p:nvPr>
        </p:nvGraphicFramePr>
        <p:xfrm>
          <a:off x="2956816" y="2189702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0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816" y="2189702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65">
            <a:extLst>
              <a:ext uri="{FF2B5EF4-FFF2-40B4-BE49-F238E27FC236}">
                <a16:creationId xmlns:a16="http://schemas.microsoft.com/office/drawing/2014/main" id="{E520CE88-2BED-473E-9251-7A2553693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19538"/>
              </p:ext>
            </p:extLst>
          </p:nvPr>
        </p:nvGraphicFramePr>
        <p:xfrm>
          <a:off x="4326254" y="467539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1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6254" y="467539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65">
            <a:extLst>
              <a:ext uri="{FF2B5EF4-FFF2-40B4-BE49-F238E27FC236}">
                <a16:creationId xmlns:a16="http://schemas.microsoft.com/office/drawing/2014/main" id="{59715151-249E-49EF-9F47-2B2FBD5AD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487378"/>
              </p:ext>
            </p:extLst>
          </p:nvPr>
        </p:nvGraphicFramePr>
        <p:xfrm>
          <a:off x="5175629" y="457041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2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629" y="457041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565">
            <a:extLst>
              <a:ext uri="{FF2B5EF4-FFF2-40B4-BE49-F238E27FC236}">
                <a16:creationId xmlns:a16="http://schemas.microsoft.com/office/drawing/2014/main" id="{C16212A8-7AFD-4C74-9224-2A955E315F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089811"/>
              </p:ext>
            </p:extLst>
          </p:nvPr>
        </p:nvGraphicFramePr>
        <p:xfrm>
          <a:off x="2684856" y="202182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3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856" y="202182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" name="Group 397">
            <a:extLst>
              <a:ext uri="{FF2B5EF4-FFF2-40B4-BE49-F238E27FC236}">
                <a16:creationId xmlns:a16="http://schemas.microsoft.com/office/drawing/2014/main" id="{E1D3E6AB-CD31-4503-929F-5327D9A66CCF}"/>
              </a:ext>
            </a:extLst>
          </p:cNvPr>
          <p:cNvGrpSpPr>
            <a:grpSpLocks/>
          </p:cNvGrpSpPr>
          <p:nvPr/>
        </p:nvGrpSpPr>
        <p:grpSpPr bwMode="auto">
          <a:xfrm>
            <a:off x="3677010" y="3420277"/>
            <a:ext cx="255588" cy="233363"/>
            <a:chOff x="578" y="-479"/>
            <a:chExt cx="226" cy="206"/>
          </a:xfrm>
        </p:grpSpPr>
        <p:grpSp>
          <p:nvGrpSpPr>
            <p:cNvPr id="75" name="Group 48">
              <a:extLst>
                <a:ext uri="{FF2B5EF4-FFF2-40B4-BE49-F238E27FC236}">
                  <a16:creationId xmlns:a16="http://schemas.microsoft.com/office/drawing/2014/main" id="{7DA2D35F-7471-471E-8A28-5D8A46F609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78" name="Line 49">
                <a:extLst>
                  <a:ext uri="{FF2B5EF4-FFF2-40B4-BE49-F238E27FC236}">
                    <a16:creationId xmlns:a16="http://schemas.microsoft.com/office/drawing/2014/main" id="{DCDAD9F6-6A0D-4AD3-BB30-E112C935B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9" name="Line 50">
                <a:extLst>
                  <a:ext uri="{FF2B5EF4-FFF2-40B4-BE49-F238E27FC236}">
                    <a16:creationId xmlns:a16="http://schemas.microsoft.com/office/drawing/2014/main" id="{EAD1ADA8-AC83-4B97-BB1E-98A3FC66E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0" name="Line 51">
                <a:extLst>
                  <a:ext uri="{FF2B5EF4-FFF2-40B4-BE49-F238E27FC236}">
                    <a16:creationId xmlns:a16="http://schemas.microsoft.com/office/drawing/2014/main" id="{4F8FDE9C-E5D6-45FA-97B0-EC57BCB6A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1" name="Line 52">
                <a:extLst>
                  <a:ext uri="{FF2B5EF4-FFF2-40B4-BE49-F238E27FC236}">
                    <a16:creationId xmlns:a16="http://schemas.microsoft.com/office/drawing/2014/main" id="{80B3D7B5-42A0-40CE-89BB-0D93C00AE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8E40184B-18C0-4B16-9326-31E10F7B0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77" name="Text Box 54">
              <a:extLst>
                <a:ext uri="{FF2B5EF4-FFF2-40B4-BE49-F238E27FC236}">
                  <a16:creationId xmlns:a16="http://schemas.microsoft.com/office/drawing/2014/main" id="{AE3E848C-C638-47FE-9889-C7306115C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82" name="Group 397">
            <a:extLst>
              <a:ext uri="{FF2B5EF4-FFF2-40B4-BE49-F238E27FC236}">
                <a16:creationId xmlns:a16="http://schemas.microsoft.com/office/drawing/2014/main" id="{D8949A90-0F6D-4224-A5F7-46C105F8CB41}"/>
              </a:ext>
            </a:extLst>
          </p:cNvPr>
          <p:cNvGrpSpPr>
            <a:grpSpLocks/>
          </p:cNvGrpSpPr>
          <p:nvPr/>
        </p:nvGrpSpPr>
        <p:grpSpPr bwMode="auto">
          <a:xfrm>
            <a:off x="2588220" y="2740605"/>
            <a:ext cx="255588" cy="233363"/>
            <a:chOff x="578" y="-479"/>
            <a:chExt cx="226" cy="206"/>
          </a:xfrm>
        </p:grpSpPr>
        <p:grpSp>
          <p:nvGrpSpPr>
            <p:cNvPr id="83" name="Group 48">
              <a:extLst>
                <a:ext uri="{FF2B5EF4-FFF2-40B4-BE49-F238E27FC236}">
                  <a16:creationId xmlns:a16="http://schemas.microsoft.com/office/drawing/2014/main" id="{7296ED5F-91E3-4884-B3E7-D78E3B537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86" name="Line 49">
                <a:extLst>
                  <a:ext uri="{FF2B5EF4-FFF2-40B4-BE49-F238E27FC236}">
                    <a16:creationId xmlns:a16="http://schemas.microsoft.com/office/drawing/2014/main" id="{A86CB634-7FC3-49FF-B7E9-6235AAE53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7" name="Line 50">
                <a:extLst>
                  <a:ext uri="{FF2B5EF4-FFF2-40B4-BE49-F238E27FC236}">
                    <a16:creationId xmlns:a16="http://schemas.microsoft.com/office/drawing/2014/main" id="{9FCD8642-B443-483A-A8B8-DA42DF95BB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8" name="Line 51">
                <a:extLst>
                  <a:ext uri="{FF2B5EF4-FFF2-40B4-BE49-F238E27FC236}">
                    <a16:creationId xmlns:a16="http://schemas.microsoft.com/office/drawing/2014/main" id="{1EA7FA77-9041-402B-A538-C2F7D7CF6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" name="Line 52">
                <a:extLst>
                  <a:ext uri="{FF2B5EF4-FFF2-40B4-BE49-F238E27FC236}">
                    <a16:creationId xmlns:a16="http://schemas.microsoft.com/office/drawing/2014/main" id="{5A6224B4-FC79-4EBA-B2B4-EC8B59D20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403B56C3-5B7C-4D8B-AD43-81B777107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85" name="Text Box 54">
              <a:extLst>
                <a:ext uri="{FF2B5EF4-FFF2-40B4-BE49-F238E27FC236}">
                  <a16:creationId xmlns:a16="http://schemas.microsoft.com/office/drawing/2014/main" id="{2134FDFA-D789-453E-A838-A2CE6BB01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90" name="Group 397">
            <a:extLst>
              <a:ext uri="{FF2B5EF4-FFF2-40B4-BE49-F238E27FC236}">
                <a16:creationId xmlns:a16="http://schemas.microsoft.com/office/drawing/2014/main" id="{A321F298-502A-448D-94B8-7CA3BF1869F7}"/>
              </a:ext>
            </a:extLst>
          </p:cNvPr>
          <p:cNvGrpSpPr>
            <a:grpSpLocks/>
          </p:cNvGrpSpPr>
          <p:nvPr/>
        </p:nvGrpSpPr>
        <p:grpSpPr bwMode="auto">
          <a:xfrm>
            <a:off x="1982197" y="1844824"/>
            <a:ext cx="255588" cy="233363"/>
            <a:chOff x="578" y="-479"/>
            <a:chExt cx="226" cy="206"/>
          </a:xfrm>
        </p:grpSpPr>
        <p:grpSp>
          <p:nvGrpSpPr>
            <p:cNvPr id="91" name="Group 48">
              <a:extLst>
                <a:ext uri="{FF2B5EF4-FFF2-40B4-BE49-F238E27FC236}">
                  <a16:creationId xmlns:a16="http://schemas.microsoft.com/office/drawing/2014/main" id="{24E9EC30-2060-4F0B-84B5-9B736B8F61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94" name="Line 49">
                <a:extLst>
                  <a:ext uri="{FF2B5EF4-FFF2-40B4-BE49-F238E27FC236}">
                    <a16:creationId xmlns:a16="http://schemas.microsoft.com/office/drawing/2014/main" id="{BA204E3B-8959-4E9A-A61F-9895D6E471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5" name="Line 50">
                <a:extLst>
                  <a:ext uri="{FF2B5EF4-FFF2-40B4-BE49-F238E27FC236}">
                    <a16:creationId xmlns:a16="http://schemas.microsoft.com/office/drawing/2014/main" id="{4F23D35A-714D-4FEC-8EC1-C228D44FC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6" name="Line 51">
                <a:extLst>
                  <a:ext uri="{FF2B5EF4-FFF2-40B4-BE49-F238E27FC236}">
                    <a16:creationId xmlns:a16="http://schemas.microsoft.com/office/drawing/2014/main" id="{B7FA136B-0D7F-41A1-8186-C04D2B839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Line 52">
                <a:extLst>
                  <a:ext uri="{FF2B5EF4-FFF2-40B4-BE49-F238E27FC236}">
                    <a16:creationId xmlns:a16="http://schemas.microsoft.com/office/drawing/2014/main" id="{D4C86D8F-0082-4FBE-B82B-BB9DB9F843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2" name="Freeform 53">
              <a:extLst>
                <a:ext uri="{FF2B5EF4-FFF2-40B4-BE49-F238E27FC236}">
                  <a16:creationId xmlns:a16="http://schemas.microsoft.com/office/drawing/2014/main" id="{139EA218-DEFF-4B82-995F-97D577F69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93" name="Text Box 54">
              <a:extLst>
                <a:ext uri="{FF2B5EF4-FFF2-40B4-BE49-F238E27FC236}">
                  <a16:creationId xmlns:a16="http://schemas.microsoft.com/office/drawing/2014/main" id="{6C2E2F3E-A2DF-4FA9-A8BC-68B2C1DA4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98" name="Group 397">
            <a:extLst>
              <a:ext uri="{FF2B5EF4-FFF2-40B4-BE49-F238E27FC236}">
                <a16:creationId xmlns:a16="http://schemas.microsoft.com/office/drawing/2014/main" id="{C6D173D5-F048-4C68-8AF2-BE4A37F2BA4E}"/>
              </a:ext>
            </a:extLst>
          </p:cNvPr>
          <p:cNvGrpSpPr>
            <a:grpSpLocks/>
          </p:cNvGrpSpPr>
          <p:nvPr/>
        </p:nvGrpSpPr>
        <p:grpSpPr bwMode="auto">
          <a:xfrm>
            <a:off x="5309319" y="5006545"/>
            <a:ext cx="255588" cy="233363"/>
            <a:chOff x="578" y="-479"/>
            <a:chExt cx="226" cy="206"/>
          </a:xfrm>
        </p:grpSpPr>
        <p:grpSp>
          <p:nvGrpSpPr>
            <p:cNvPr id="99" name="Group 48">
              <a:extLst>
                <a:ext uri="{FF2B5EF4-FFF2-40B4-BE49-F238E27FC236}">
                  <a16:creationId xmlns:a16="http://schemas.microsoft.com/office/drawing/2014/main" id="{A9ACA19D-580B-4B64-A2D6-F228F00242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02" name="Line 49">
                <a:extLst>
                  <a:ext uri="{FF2B5EF4-FFF2-40B4-BE49-F238E27FC236}">
                    <a16:creationId xmlns:a16="http://schemas.microsoft.com/office/drawing/2014/main" id="{986E2FA6-BD46-4A74-A710-8DC47AF7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" name="Line 50">
                <a:extLst>
                  <a:ext uri="{FF2B5EF4-FFF2-40B4-BE49-F238E27FC236}">
                    <a16:creationId xmlns:a16="http://schemas.microsoft.com/office/drawing/2014/main" id="{ACC9119B-8154-4FAA-936F-7D4D06670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" name="Line 51">
                <a:extLst>
                  <a:ext uri="{FF2B5EF4-FFF2-40B4-BE49-F238E27FC236}">
                    <a16:creationId xmlns:a16="http://schemas.microsoft.com/office/drawing/2014/main" id="{8619336D-F8A6-4C16-8A79-3D5A155C9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" name="Line 52">
                <a:extLst>
                  <a:ext uri="{FF2B5EF4-FFF2-40B4-BE49-F238E27FC236}">
                    <a16:creationId xmlns:a16="http://schemas.microsoft.com/office/drawing/2014/main" id="{8B293D54-B724-4266-B42D-3DEB39C17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0" name="Freeform 53">
              <a:extLst>
                <a:ext uri="{FF2B5EF4-FFF2-40B4-BE49-F238E27FC236}">
                  <a16:creationId xmlns:a16="http://schemas.microsoft.com/office/drawing/2014/main" id="{8BF4B693-D440-4938-A9C9-41E7F246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1" name="Text Box 54">
              <a:extLst>
                <a:ext uri="{FF2B5EF4-FFF2-40B4-BE49-F238E27FC236}">
                  <a16:creationId xmlns:a16="http://schemas.microsoft.com/office/drawing/2014/main" id="{5BFB2818-B3CD-4953-B4B1-44D595C1C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06" name="Group 397">
            <a:extLst>
              <a:ext uri="{FF2B5EF4-FFF2-40B4-BE49-F238E27FC236}">
                <a16:creationId xmlns:a16="http://schemas.microsoft.com/office/drawing/2014/main" id="{8AE30666-C718-44D1-998C-DE665A644F87}"/>
              </a:ext>
            </a:extLst>
          </p:cNvPr>
          <p:cNvGrpSpPr>
            <a:grpSpLocks/>
          </p:cNvGrpSpPr>
          <p:nvPr/>
        </p:nvGrpSpPr>
        <p:grpSpPr bwMode="auto">
          <a:xfrm>
            <a:off x="5013089" y="5349511"/>
            <a:ext cx="255588" cy="233363"/>
            <a:chOff x="578" y="-479"/>
            <a:chExt cx="226" cy="206"/>
          </a:xfrm>
        </p:grpSpPr>
        <p:grpSp>
          <p:nvGrpSpPr>
            <p:cNvPr id="107" name="Group 48">
              <a:extLst>
                <a:ext uri="{FF2B5EF4-FFF2-40B4-BE49-F238E27FC236}">
                  <a16:creationId xmlns:a16="http://schemas.microsoft.com/office/drawing/2014/main" id="{DC7B4F07-F46A-4BA1-A225-6A6D75215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0" name="Line 49">
                <a:extLst>
                  <a:ext uri="{FF2B5EF4-FFF2-40B4-BE49-F238E27FC236}">
                    <a16:creationId xmlns:a16="http://schemas.microsoft.com/office/drawing/2014/main" id="{8E3E8F32-8DE6-4ED4-8BCB-A4AB810FF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" name="Line 50">
                <a:extLst>
                  <a:ext uri="{FF2B5EF4-FFF2-40B4-BE49-F238E27FC236}">
                    <a16:creationId xmlns:a16="http://schemas.microsoft.com/office/drawing/2014/main" id="{EB188213-E0E3-4926-9B73-06AF67279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" name="Line 51">
                <a:extLst>
                  <a:ext uri="{FF2B5EF4-FFF2-40B4-BE49-F238E27FC236}">
                    <a16:creationId xmlns:a16="http://schemas.microsoft.com/office/drawing/2014/main" id="{F6ED12B5-61D4-4200-8637-B6A494F21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" name="Line 52">
                <a:extLst>
                  <a:ext uri="{FF2B5EF4-FFF2-40B4-BE49-F238E27FC236}">
                    <a16:creationId xmlns:a16="http://schemas.microsoft.com/office/drawing/2014/main" id="{4CE678A9-F25B-4A31-87F5-D7E35340F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8" name="Freeform 53">
              <a:extLst>
                <a:ext uri="{FF2B5EF4-FFF2-40B4-BE49-F238E27FC236}">
                  <a16:creationId xmlns:a16="http://schemas.microsoft.com/office/drawing/2014/main" id="{D8E37E72-233A-42F8-961B-3F9297B99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9" name="Text Box 54">
              <a:extLst>
                <a:ext uri="{FF2B5EF4-FFF2-40B4-BE49-F238E27FC236}">
                  <a16:creationId xmlns:a16="http://schemas.microsoft.com/office/drawing/2014/main" id="{0DED5A8A-609E-4F80-AAA2-F5C12644B9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4" name="Group 397">
            <a:extLst>
              <a:ext uri="{FF2B5EF4-FFF2-40B4-BE49-F238E27FC236}">
                <a16:creationId xmlns:a16="http://schemas.microsoft.com/office/drawing/2014/main" id="{65D45B2F-62A2-44FB-8099-618BBA7A392F}"/>
              </a:ext>
            </a:extLst>
          </p:cNvPr>
          <p:cNvGrpSpPr>
            <a:grpSpLocks/>
          </p:cNvGrpSpPr>
          <p:nvPr/>
        </p:nvGrpSpPr>
        <p:grpSpPr bwMode="auto">
          <a:xfrm>
            <a:off x="4682906" y="4416003"/>
            <a:ext cx="255588" cy="233363"/>
            <a:chOff x="578" y="-479"/>
            <a:chExt cx="226" cy="206"/>
          </a:xfrm>
        </p:grpSpPr>
        <p:grpSp>
          <p:nvGrpSpPr>
            <p:cNvPr id="115" name="Group 48">
              <a:extLst>
                <a:ext uri="{FF2B5EF4-FFF2-40B4-BE49-F238E27FC236}">
                  <a16:creationId xmlns:a16="http://schemas.microsoft.com/office/drawing/2014/main" id="{9D05C83D-721B-4482-8E19-145BC33CFF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8" name="Line 49">
                <a:extLst>
                  <a:ext uri="{FF2B5EF4-FFF2-40B4-BE49-F238E27FC236}">
                    <a16:creationId xmlns:a16="http://schemas.microsoft.com/office/drawing/2014/main" id="{C4F44453-5268-41A8-BF39-0C9A637AA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9" name="Line 50">
                <a:extLst>
                  <a:ext uri="{FF2B5EF4-FFF2-40B4-BE49-F238E27FC236}">
                    <a16:creationId xmlns:a16="http://schemas.microsoft.com/office/drawing/2014/main" id="{6657434D-F2E4-4743-A8DE-A4E0E2983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0" name="Line 51">
                <a:extLst>
                  <a:ext uri="{FF2B5EF4-FFF2-40B4-BE49-F238E27FC236}">
                    <a16:creationId xmlns:a16="http://schemas.microsoft.com/office/drawing/2014/main" id="{AEE08CA2-107A-4FC6-8CAD-484070770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1" name="Line 52">
                <a:extLst>
                  <a:ext uri="{FF2B5EF4-FFF2-40B4-BE49-F238E27FC236}">
                    <a16:creationId xmlns:a16="http://schemas.microsoft.com/office/drawing/2014/main" id="{D3A4E83F-0851-492D-85F9-1CCE611D9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6" name="Freeform 53">
              <a:extLst>
                <a:ext uri="{FF2B5EF4-FFF2-40B4-BE49-F238E27FC236}">
                  <a16:creationId xmlns:a16="http://schemas.microsoft.com/office/drawing/2014/main" id="{57E5B3D5-A6F1-4CCB-BEA2-E5E66AE79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7" name="Text Box 54">
              <a:extLst>
                <a:ext uri="{FF2B5EF4-FFF2-40B4-BE49-F238E27FC236}">
                  <a16:creationId xmlns:a16="http://schemas.microsoft.com/office/drawing/2014/main" id="{49EBBE54-6E81-47CB-8868-5331D3C2C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" name="Group 397">
            <a:extLst>
              <a:ext uri="{FF2B5EF4-FFF2-40B4-BE49-F238E27FC236}">
                <a16:creationId xmlns:a16="http://schemas.microsoft.com/office/drawing/2014/main" id="{81ABDF00-E53E-4B65-9B11-BCE1D1FD08F3}"/>
              </a:ext>
            </a:extLst>
          </p:cNvPr>
          <p:cNvGrpSpPr>
            <a:grpSpLocks/>
          </p:cNvGrpSpPr>
          <p:nvPr/>
        </p:nvGrpSpPr>
        <p:grpSpPr bwMode="auto">
          <a:xfrm>
            <a:off x="4820796" y="4878397"/>
            <a:ext cx="255588" cy="233363"/>
            <a:chOff x="578" y="-479"/>
            <a:chExt cx="226" cy="206"/>
          </a:xfrm>
        </p:grpSpPr>
        <p:grpSp>
          <p:nvGrpSpPr>
            <p:cNvPr id="123" name="Group 48">
              <a:extLst>
                <a:ext uri="{FF2B5EF4-FFF2-40B4-BE49-F238E27FC236}">
                  <a16:creationId xmlns:a16="http://schemas.microsoft.com/office/drawing/2014/main" id="{033C9D68-DC33-40E3-A565-175478399F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6" name="Line 49">
                <a:extLst>
                  <a:ext uri="{FF2B5EF4-FFF2-40B4-BE49-F238E27FC236}">
                    <a16:creationId xmlns:a16="http://schemas.microsoft.com/office/drawing/2014/main" id="{1F78176F-59D3-445E-8445-3FE1E1FA3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" name="Line 50">
                <a:extLst>
                  <a:ext uri="{FF2B5EF4-FFF2-40B4-BE49-F238E27FC236}">
                    <a16:creationId xmlns:a16="http://schemas.microsoft.com/office/drawing/2014/main" id="{8541649C-8211-46A0-B6FF-984D414EF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" name="Line 51">
                <a:extLst>
                  <a:ext uri="{FF2B5EF4-FFF2-40B4-BE49-F238E27FC236}">
                    <a16:creationId xmlns:a16="http://schemas.microsoft.com/office/drawing/2014/main" id="{32880C44-E8D8-45D8-B6C4-C5196C040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9" name="Line 52">
                <a:extLst>
                  <a:ext uri="{FF2B5EF4-FFF2-40B4-BE49-F238E27FC236}">
                    <a16:creationId xmlns:a16="http://schemas.microsoft.com/office/drawing/2014/main" id="{429A75E4-28C3-4D64-B5B6-6500D7A4C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id="{712D35EF-CE17-4325-A7A1-DF6B2FC8B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5" name="Text Box 54">
              <a:extLst>
                <a:ext uri="{FF2B5EF4-FFF2-40B4-BE49-F238E27FC236}">
                  <a16:creationId xmlns:a16="http://schemas.microsoft.com/office/drawing/2014/main" id="{7FD142A9-34CB-406A-AF62-7821DC3C3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" name="Oval 110">
            <a:extLst>
              <a:ext uri="{FF2B5EF4-FFF2-40B4-BE49-F238E27FC236}">
                <a16:creationId xmlns:a16="http://schemas.microsoft.com/office/drawing/2014/main" id="{27DBA7DC-5FAD-48A6-8843-87DC2F4B0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11" y="5160782"/>
            <a:ext cx="20620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charset="0"/>
              </a:rPr>
              <a:t>Т</a:t>
            </a:r>
          </a:p>
        </p:txBody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0DB3E3F9-A18F-44DD-B32A-C4997B066ED2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-1" y="4390677"/>
            <a:ext cx="2930524" cy="2467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17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6" y="63763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9144000" cy="7341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/>
              <a:t>ПО РИСКУ ВОЗНИКНОВЕНИЯ ПРИРОДНЫХ ПОЖАРОВ НА ТЕРРИТОРИИ КРАСНОДАРСКОГО КРАЯ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683768"/>
            <a:ext cx="7368332" cy="32778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 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своевременное реагирование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ответственных должностных лиц от городских и сельских поселений </a:t>
            </a:r>
            <a:b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возникающие термические аномалии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мобильном приложении «Термические точки».</a:t>
            </a:r>
            <a:endParaRPr lang="ru-RU" sz="1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70" y="1433295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8804</TotalTime>
  <Words>1403</Words>
  <Application>Microsoft Office PowerPoint</Application>
  <PresentationFormat>Экран (4:3)</PresentationFormat>
  <Paragraphs>313</Paragraphs>
  <Slides>9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MS Mincho</vt:lpstr>
      <vt:lpstr>Times New Roman</vt:lpstr>
      <vt:lpstr>Тема Office</vt:lpstr>
      <vt:lpstr>Clip</vt:lpstr>
      <vt:lpstr>Document</vt:lpstr>
      <vt:lpstr>Презентация PowerPoint</vt:lpstr>
      <vt:lpstr>Презентация PowerPoint</vt:lpstr>
      <vt:lpstr>Краснодарский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1270</cp:revision>
  <cp:lastPrinted>2023-08-24T02:55:12Z</cp:lastPrinted>
  <dcterms:created xsi:type="dcterms:W3CDTF">2020-10-14T14:17:55Z</dcterms:created>
  <dcterms:modified xsi:type="dcterms:W3CDTF">2023-09-18T13:38:22Z</dcterms:modified>
</cp:coreProperties>
</file>